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sldIdLst>
    <p:sldId id="256" r:id="rId2"/>
    <p:sldId id="257" r:id="rId3"/>
    <p:sldId id="275" r:id="rId4"/>
    <p:sldId id="259" r:id="rId5"/>
    <p:sldId id="260" r:id="rId6"/>
    <p:sldId id="265" r:id="rId7"/>
    <p:sldId id="273" r:id="rId8"/>
    <p:sldId id="269" r:id="rId9"/>
    <p:sldId id="270" r:id="rId10"/>
    <p:sldId id="262" r:id="rId11"/>
    <p:sldId id="263" r:id="rId12"/>
    <p:sldId id="27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185657-1421-47FC-A54B-FFD5B32DE9CE}" v="1" dt="2023-12-22T12:00:14.05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62" autoAdjust="0"/>
    <p:restoredTop sz="94660"/>
  </p:normalViewPr>
  <p:slideViewPr>
    <p:cSldViewPr snapToGrid="0">
      <p:cViewPr varScale="1">
        <p:scale>
          <a:sx n="80" d="100"/>
          <a:sy n="80" d="100"/>
        </p:scale>
        <p:origin x="3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ine Stechl" userId="8f6fc452d6cc0e50" providerId="LiveId" clId="{60185657-1421-47FC-A54B-FFD5B32DE9CE}"/>
    <pc:docChg chg="custSel modSld">
      <pc:chgData name="Sabine Stechl" userId="8f6fc452d6cc0e50" providerId="LiveId" clId="{60185657-1421-47FC-A54B-FFD5B32DE9CE}" dt="2023-12-22T12:00:28.378" v="10" actId="27636"/>
      <pc:docMkLst>
        <pc:docMk/>
      </pc:docMkLst>
      <pc:sldChg chg="modSp mod">
        <pc:chgData name="Sabine Stechl" userId="8f6fc452d6cc0e50" providerId="LiveId" clId="{60185657-1421-47FC-A54B-FFD5B32DE9CE}" dt="2023-12-22T12:00:28.378" v="10" actId="27636"/>
        <pc:sldMkLst>
          <pc:docMk/>
          <pc:sldMk cId="790660265" sldId="263"/>
        </pc:sldMkLst>
        <pc:spChg chg="mod">
          <ac:chgData name="Sabine Stechl" userId="8f6fc452d6cc0e50" providerId="LiveId" clId="{60185657-1421-47FC-A54B-FFD5B32DE9CE}" dt="2023-12-22T12:00:28.378" v="10" actId="27636"/>
          <ac:spMkLst>
            <pc:docMk/>
            <pc:sldMk cId="790660265" sldId="263"/>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23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‹Nr.›</a:t>
            </a:fld>
            <a:endParaRPr lang="en-US" dirty="0"/>
          </a:p>
        </p:txBody>
      </p:sp>
    </p:spTree>
    <p:extLst>
      <p:ext uri="{BB962C8B-B14F-4D97-AF65-F5344CB8AC3E}">
        <p14:creationId xmlns:p14="http://schemas.microsoft.com/office/powerpoint/2010/main" val="345889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280803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496484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994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‹Nr.›</a:t>
            </a:fld>
            <a:endParaRPr lang="en-US" dirty="0"/>
          </a:p>
        </p:txBody>
      </p:sp>
    </p:spTree>
    <p:extLst>
      <p:ext uri="{BB962C8B-B14F-4D97-AF65-F5344CB8AC3E}">
        <p14:creationId xmlns:p14="http://schemas.microsoft.com/office/powerpoint/2010/main" val="528691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880093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266471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663839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A54C80-263E-416B-A8E0-580EDEADCBDC}" type="datetimeFigureOut">
              <a:rPr lang="en-US" smtClean="0"/>
              <a:t>2/21/2024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‹Nr.›</a:t>
            </a:fld>
            <a:endParaRPr lang="en-US" dirty="0"/>
          </a:p>
        </p:txBody>
      </p:sp>
    </p:spTree>
    <p:extLst>
      <p:ext uri="{BB962C8B-B14F-4D97-AF65-F5344CB8AC3E}">
        <p14:creationId xmlns:p14="http://schemas.microsoft.com/office/powerpoint/2010/main" val="3772765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140664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92790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pinellischule.sekretariat@mannheim.de" TargetMode="External"/><Relationship Id="rId2" Type="http://schemas.openxmlformats.org/officeDocument/2006/relationships/hyperlink" Target="mailto:Spinellischule.direktion@mannheim.de"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s://www.mannheim.de/sites/default/files/2019-01/4.%20Mannheimer%20Bildungsbericht.pdf" TargetMode="External"/><Relationship Id="rId7" Type="http://schemas.openxmlformats.org/officeDocument/2006/relationships/image" Target="../media/image1.jpg"/><Relationship Id="rId2" Type="http://schemas.openxmlformats.org/officeDocument/2006/relationships/hyperlink" Target="http://www.ganztagsschule-bw.de/" TargetMode="Externa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hyperlink" Target="http://www.bildungsplaene-bw.de/,Lde/Startseite" TargetMode="Externa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14" name="Rectangle 13">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p:cNvSpPr>
          <p:nvPr/>
        </p:nvSpPr>
        <p:spPr>
          <a:xfrm>
            <a:off x="1747352" y="4655322"/>
            <a:ext cx="7486650" cy="1290338"/>
          </a:xfrm>
          <a:prstGeom prst="rect">
            <a:avLst/>
          </a:prstGeom>
        </p:spPr>
        <p:txBody>
          <a:bodyPr/>
          <a:lstStyle/>
          <a:p>
            <a:pPr algn="ctr" defTabSz="352044">
              <a:spcAft>
                <a:spcPts val="600"/>
              </a:spcAft>
            </a:pPr>
            <a:r>
              <a:rPr lang="de-DE" sz="3600" kern="1200" dirty="0">
                <a:solidFill>
                  <a:schemeClr val="accent6">
                    <a:lumMod val="75000"/>
                  </a:schemeClr>
                </a:solidFill>
                <a:latin typeface="+mn-lt"/>
                <a:ea typeface="+mn-ea"/>
                <a:cs typeface="+mn-cs"/>
              </a:rPr>
              <a:t>Informationen </a:t>
            </a:r>
            <a:br>
              <a:rPr lang="de-DE" sz="3600" kern="1200" dirty="0">
                <a:solidFill>
                  <a:schemeClr val="accent6">
                    <a:lumMod val="75000"/>
                  </a:schemeClr>
                </a:solidFill>
                <a:latin typeface="+mn-lt"/>
                <a:ea typeface="+mn-ea"/>
                <a:cs typeface="+mn-cs"/>
              </a:rPr>
            </a:br>
            <a:r>
              <a:rPr lang="de-DE" sz="3600" kern="1200" dirty="0">
                <a:solidFill>
                  <a:schemeClr val="accent6">
                    <a:lumMod val="75000"/>
                  </a:schemeClr>
                </a:solidFill>
                <a:latin typeface="+mn-lt"/>
                <a:ea typeface="+mn-ea"/>
                <a:cs typeface="+mn-cs"/>
              </a:rPr>
              <a:t>Schuljahr 202</a:t>
            </a:r>
            <a:r>
              <a:rPr lang="de-DE" sz="3600" dirty="0">
                <a:solidFill>
                  <a:schemeClr val="accent6">
                    <a:lumMod val="75000"/>
                  </a:schemeClr>
                </a:solidFill>
              </a:rPr>
              <a:t>3</a:t>
            </a:r>
            <a:r>
              <a:rPr lang="de-DE" sz="3600" kern="1200" dirty="0">
                <a:solidFill>
                  <a:schemeClr val="accent6">
                    <a:lumMod val="75000"/>
                  </a:schemeClr>
                </a:solidFill>
                <a:latin typeface="+mn-lt"/>
                <a:ea typeface="+mn-ea"/>
                <a:cs typeface="+mn-cs"/>
              </a:rPr>
              <a:t>-2024</a:t>
            </a:r>
            <a:endParaRPr lang="de-DE" sz="3600" dirty="0">
              <a:solidFill>
                <a:schemeClr val="accent6">
                  <a:lumMod val="75000"/>
                </a:schemeClr>
              </a:solidFill>
            </a:endParaRPr>
          </a:p>
        </p:txBody>
      </p:sp>
      <p:sp>
        <p:nvSpPr>
          <p:cNvPr id="3" name="Textfeld 2"/>
          <p:cNvSpPr txBox="1"/>
          <p:nvPr/>
        </p:nvSpPr>
        <p:spPr>
          <a:xfrm rot="16200000">
            <a:off x="9483665" y="4943491"/>
            <a:ext cx="1746129" cy="258212"/>
          </a:xfrm>
          <a:prstGeom prst="rect">
            <a:avLst/>
          </a:prstGeom>
          <a:noFill/>
        </p:spPr>
        <p:txBody>
          <a:bodyPr wrap="square" rtlCol="0">
            <a:spAutoFit/>
          </a:bodyPr>
          <a:lstStyle/>
          <a:p>
            <a:pPr defTabSz="352044">
              <a:spcAft>
                <a:spcPts val="600"/>
              </a:spcAft>
            </a:pPr>
            <a:r>
              <a:rPr lang="de-DE" sz="1078" dirty="0">
                <a:solidFill>
                  <a:srgbClr val="00B0F0"/>
                </a:solidFill>
                <a:latin typeface="Calibri" panose="020F0502020204030204" pitchFamily="34" charset="0"/>
                <a:cs typeface="Calibri" panose="020F0502020204030204" pitchFamily="34" charset="0"/>
              </a:rPr>
              <a:t>Sabine Stechl</a:t>
            </a:r>
            <a:r>
              <a:rPr lang="de-DE" sz="1078" kern="1200" dirty="0">
                <a:solidFill>
                  <a:srgbClr val="00B0F0"/>
                </a:solidFill>
                <a:latin typeface="Calibri" panose="020F0502020204030204" pitchFamily="34" charset="0"/>
                <a:ea typeface="+mn-ea"/>
                <a:cs typeface="Calibri" panose="020F0502020204030204" pitchFamily="34" charset="0"/>
              </a:rPr>
              <a:t>, 01.11.2023</a:t>
            </a:r>
            <a:endParaRPr lang="de-DE" sz="1400" dirty="0">
              <a:solidFill>
                <a:srgbClr val="00B0F0"/>
              </a:solidFill>
              <a:latin typeface="Calibri" panose="020F0502020204030204" pitchFamily="34" charset="0"/>
              <a:cs typeface="Calibri" panose="020F0502020204030204" pitchFamily="34" charset="0"/>
            </a:endParaRPr>
          </a:p>
        </p:txBody>
      </p:sp>
      <p:pic>
        <p:nvPicPr>
          <p:cNvPr id="8" name="Grafik 7" descr="Ein Bild, das Zeichnung, Kinderkunst, Darstellung, Entwurf enthält.&#10;&#10;Automatisch generierte Beschreibung">
            <a:extLst>
              <a:ext uri="{FF2B5EF4-FFF2-40B4-BE49-F238E27FC236}">
                <a16:creationId xmlns:a16="http://schemas.microsoft.com/office/drawing/2014/main" id="{95B37B54-F12B-6444-44B7-27B2FDA44AA3}"/>
              </a:ext>
            </a:extLst>
          </p:cNvPr>
          <p:cNvPicPr>
            <a:picLocks noChangeAspect="1"/>
          </p:cNvPicPr>
          <p:nvPr/>
        </p:nvPicPr>
        <p:blipFill>
          <a:blip r:embed="rId2"/>
          <a:stretch>
            <a:fillRect/>
          </a:stretch>
        </p:blipFill>
        <p:spPr>
          <a:xfrm>
            <a:off x="9044191" y="4856985"/>
            <a:ext cx="1248731" cy="1248731"/>
          </a:xfrm>
          <a:prstGeom prst="rect">
            <a:avLst/>
          </a:prstGeom>
        </p:spPr>
      </p:pic>
      <p:pic>
        <p:nvPicPr>
          <p:cNvPr id="6" name="Grafik 5">
            <a:extLst>
              <a:ext uri="{FF2B5EF4-FFF2-40B4-BE49-F238E27FC236}">
                <a16:creationId xmlns:a16="http://schemas.microsoft.com/office/drawing/2014/main" id="{61434210-C662-2030-A85D-F98826CE9CE9}"/>
              </a:ext>
            </a:extLst>
          </p:cNvPr>
          <p:cNvPicPr>
            <a:picLocks noChangeAspect="1"/>
          </p:cNvPicPr>
          <p:nvPr/>
        </p:nvPicPr>
        <p:blipFill>
          <a:blip r:embed="rId3"/>
          <a:stretch>
            <a:fillRect/>
          </a:stretch>
        </p:blipFill>
        <p:spPr>
          <a:xfrm>
            <a:off x="2026309" y="1010304"/>
            <a:ext cx="7486650" cy="2954260"/>
          </a:xfrm>
          <a:prstGeom prst="rect">
            <a:avLst/>
          </a:prstGeom>
        </p:spPr>
      </p:pic>
    </p:spTree>
    <p:extLst>
      <p:ext uri="{BB962C8B-B14F-4D97-AF65-F5344CB8AC3E}">
        <p14:creationId xmlns:p14="http://schemas.microsoft.com/office/powerpoint/2010/main" val="197497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Clipart, Grafiken, Cartoon, Design enthält.&#10;&#10;Automatisch generierte Beschreibung">
            <a:extLst>
              <a:ext uri="{FF2B5EF4-FFF2-40B4-BE49-F238E27FC236}">
                <a16:creationId xmlns:a16="http://schemas.microsoft.com/office/drawing/2014/main" id="{0E61058D-AB45-537A-FF10-C659D73E2E95}"/>
              </a:ext>
            </a:extLst>
          </p:cNvPr>
          <p:cNvPicPr>
            <a:picLocks noChangeAspect="1"/>
          </p:cNvPicPr>
          <p:nvPr/>
        </p:nvPicPr>
        <p:blipFill rotWithShape="1">
          <a:blip r:embed="rId2"/>
          <a:srcRect t="24683" b="32384"/>
          <a:stretch/>
        </p:blipFill>
        <p:spPr>
          <a:xfrm>
            <a:off x="5790497" y="4333688"/>
            <a:ext cx="3945783" cy="1694009"/>
          </a:xfrm>
          <a:prstGeom prst="rect">
            <a:avLst/>
          </a:prstGeom>
        </p:spPr>
      </p:pic>
      <p:sp>
        <p:nvSpPr>
          <p:cNvPr id="2" name="Titel 1"/>
          <p:cNvSpPr>
            <a:spLocks noGrp="1"/>
          </p:cNvSpPr>
          <p:nvPr>
            <p:ph type="title"/>
          </p:nvPr>
        </p:nvSpPr>
        <p:spPr>
          <a:xfrm>
            <a:off x="719301" y="469519"/>
            <a:ext cx="8596668" cy="410375"/>
          </a:xfrm>
        </p:spPr>
        <p:txBody>
          <a:bodyPr>
            <a:noAutofit/>
          </a:bodyPr>
          <a:lstStyle/>
          <a:p>
            <a:br>
              <a:rPr lang="de-DE" sz="2600" b="1" dirty="0">
                <a:latin typeface="Calibri" panose="020F0502020204030204" pitchFamily="34" charset="0"/>
                <a:cs typeface="Calibri" panose="020F0502020204030204" pitchFamily="34" charset="0"/>
              </a:rPr>
            </a:br>
            <a:r>
              <a:rPr lang="de-DE" sz="2600" b="1" dirty="0">
                <a:solidFill>
                  <a:srgbClr val="92D050"/>
                </a:solidFill>
                <a:latin typeface="Calibri" panose="020F0502020204030204" pitchFamily="34" charset="0"/>
                <a:cs typeface="Calibri" panose="020F0502020204030204" pitchFamily="34" charset="0"/>
              </a:rPr>
              <a:t>Anmeldung Ihres Kindes</a:t>
            </a:r>
            <a:endParaRPr lang="de-DE" sz="2600" b="1"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312237" y="779274"/>
            <a:ext cx="10956521" cy="4629487"/>
          </a:xfrm>
        </p:spPr>
        <p:txBody>
          <a:bodyPr>
            <a:noAutofit/>
          </a:bodyPr>
          <a:lstStyle/>
          <a:p>
            <a:endParaRPr lang="de-DE" sz="2000" b="1" dirty="0">
              <a:solidFill>
                <a:srgbClr val="002060"/>
              </a:solidFill>
              <a:latin typeface="Calibri" panose="020F0502020204030204" pitchFamily="34" charset="0"/>
              <a:cs typeface="Calibri" panose="020F0502020204030204" pitchFamily="34" charset="0"/>
            </a:endParaRPr>
          </a:p>
          <a:p>
            <a:r>
              <a:rPr lang="de-DE" sz="2000" b="1" dirty="0">
                <a:solidFill>
                  <a:srgbClr val="002060"/>
                </a:solidFill>
                <a:latin typeface="Calibri" panose="020F0502020204030204" pitchFamily="34" charset="0"/>
                <a:cs typeface="Calibri" panose="020F0502020204030204" pitchFamily="34" charset="0"/>
              </a:rPr>
              <a:t>Schülerzahlen</a:t>
            </a:r>
            <a:r>
              <a:rPr lang="de-DE" sz="2000" dirty="0">
                <a:solidFill>
                  <a:srgbClr val="002060"/>
                </a:solidFill>
                <a:latin typeface="Calibri" panose="020F0502020204030204" pitchFamily="34" charset="0"/>
                <a:cs typeface="Calibri" panose="020F0502020204030204" pitchFamily="34" charset="0"/>
              </a:rPr>
              <a:t>: Wir </a:t>
            </a:r>
            <a:r>
              <a:rPr lang="de-DE" dirty="0">
                <a:solidFill>
                  <a:srgbClr val="002060"/>
                </a:solidFill>
                <a:latin typeface="Calibri" panose="020F0502020204030204" pitchFamily="34" charset="0"/>
                <a:cs typeface="Calibri" panose="020F0502020204030204" pitchFamily="34" charset="0"/>
              </a:rPr>
              <a:t>n</a:t>
            </a:r>
            <a:r>
              <a:rPr lang="de-DE" sz="2000" dirty="0">
                <a:solidFill>
                  <a:srgbClr val="002060"/>
                </a:solidFill>
                <a:latin typeface="Calibri" panose="020F0502020204030204" pitchFamily="34" charset="0"/>
                <a:cs typeface="Calibri" panose="020F0502020204030204" pitchFamily="34" charset="0"/>
              </a:rPr>
              <a:t>ehmen auch im laufenden Schuljahr Kinder auf, wenn sie nach </a:t>
            </a:r>
            <a:r>
              <a:rPr lang="de-DE" dirty="0">
                <a:solidFill>
                  <a:srgbClr val="002060"/>
                </a:solidFill>
                <a:latin typeface="Calibri" panose="020F0502020204030204" pitchFamily="34" charset="0"/>
                <a:cs typeface="Calibri" panose="020F0502020204030204" pitchFamily="34" charset="0"/>
              </a:rPr>
              <a:t>Spinelli</a:t>
            </a:r>
            <a:r>
              <a:rPr lang="de-DE" sz="2000" dirty="0">
                <a:solidFill>
                  <a:srgbClr val="002060"/>
                </a:solidFill>
                <a:latin typeface="Calibri" panose="020F0502020204030204" pitchFamily="34" charset="0"/>
                <a:cs typeface="Calibri" panose="020F0502020204030204" pitchFamily="34" charset="0"/>
              </a:rPr>
              <a:t> ziehen. </a:t>
            </a:r>
          </a:p>
          <a:p>
            <a:endParaRPr lang="de-DE" sz="2600" b="1" u="sng" dirty="0">
              <a:solidFill>
                <a:srgbClr val="002060"/>
              </a:solidFill>
              <a:latin typeface="Calibri" panose="020F0502020204030204" pitchFamily="34" charset="0"/>
              <a:cs typeface="Calibri" panose="020F0502020204030204" pitchFamily="34" charset="0"/>
            </a:endParaRPr>
          </a:p>
          <a:p>
            <a:pPr marL="0" indent="0">
              <a:buNone/>
            </a:pPr>
            <a:r>
              <a:rPr lang="de-DE" sz="2600" b="1" u="sng" dirty="0">
                <a:solidFill>
                  <a:srgbClr val="002060"/>
                </a:solidFill>
                <a:latin typeface="Calibri" panose="020F0502020204030204" pitchFamily="34" charset="0"/>
                <a:cs typeface="Calibri" panose="020F0502020204030204" pitchFamily="34" charset="0"/>
              </a:rPr>
              <a:t> Bitte melden Sie sich bei Zuzug in unserem Sekretariat unter 0621-293-7701</a:t>
            </a:r>
            <a:endParaRPr lang="de-DE" sz="2000" b="1" dirty="0">
              <a:solidFill>
                <a:srgbClr val="002060"/>
              </a:solidFill>
              <a:latin typeface="Calibri" panose="020F0502020204030204" pitchFamily="34" charset="0"/>
              <a:cs typeface="Calibri" panose="020F0502020204030204" pitchFamily="34" charset="0"/>
            </a:endParaRPr>
          </a:p>
          <a:p>
            <a:r>
              <a:rPr lang="de-DE" sz="2000" b="1" dirty="0">
                <a:solidFill>
                  <a:srgbClr val="002060"/>
                </a:solidFill>
                <a:latin typeface="Calibri" panose="020F0502020204030204" pitchFamily="34" charset="0"/>
                <a:cs typeface="Calibri" panose="020F0502020204030204" pitchFamily="34" charset="0"/>
              </a:rPr>
              <a:t>Anmeldung: </a:t>
            </a:r>
          </a:p>
          <a:p>
            <a:endParaRPr lang="de-DE" sz="2000" b="1" dirty="0">
              <a:solidFill>
                <a:srgbClr val="002060"/>
              </a:solidFill>
              <a:latin typeface="Calibri" panose="020F0502020204030204" pitchFamily="34" charset="0"/>
              <a:cs typeface="Calibri" panose="020F0502020204030204" pitchFamily="34" charset="0"/>
            </a:endParaRPr>
          </a:p>
          <a:p>
            <a:pPr lvl="1"/>
            <a:r>
              <a:rPr lang="de-DE" sz="2000" dirty="0">
                <a:solidFill>
                  <a:srgbClr val="002060"/>
                </a:solidFill>
                <a:latin typeface="Calibri" panose="020F0502020204030204" pitchFamily="34" charset="0"/>
                <a:cs typeface="Calibri" panose="020F0502020204030204" pitchFamily="34" charset="0"/>
              </a:rPr>
              <a:t>Als Anwohner auf Spinelli können und müssen Sie Ihr schulpflichtiges Kind auch im laufenden Schuljahr bei uns anmelden. Sollten Sie die Beschulung an einer anderen Schule wünschen, können Sie bei uns einen Antrag auf Schulbezirkswechsel stellen. Besucht Ihr Kind bereits eine private Schule, senden Sie uns bitte eine Schulbescheinigung zu. </a:t>
            </a:r>
          </a:p>
          <a:p>
            <a:pPr marL="457200" lvl="1" indent="0">
              <a:buNone/>
            </a:pPr>
            <a:endParaRPr lang="de-DE" sz="2000" dirty="0">
              <a:solidFill>
                <a:srgbClr val="002060"/>
              </a:solidFill>
              <a:latin typeface="Calibri" panose="020F0502020204030204" pitchFamily="34" charset="0"/>
              <a:cs typeface="Calibri" panose="020F0502020204030204" pitchFamily="34" charset="0"/>
            </a:endParaRPr>
          </a:p>
        </p:txBody>
      </p:sp>
      <p:sp>
        <p:nvSpPr>
          <p:cNvPr id="9" name="AutoShape 2" descr="Bildergebnis für fachbereich bildung stadt mannheim"/>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055329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700216"/>
          </a:xfrm>
        </p:spPr>
        <p:txBody>
          <a:bodyPr>
            <a:normAutofit/>
          </a:bodyPr>
          <a:lstStyle/>
          <a:p>
            <a:r>
              <a:rPr lang="de-DE" sz="2600" b="1" dirty="0">
                <a:solidFill>
                  <a:srgbClr val="92D050"/>
                </a:solidFill>
                <a:latin typeface="Calibri" panose="020F0502020204030204" pitchFamily="34" charset="0"/>
                <a:cs typeface="Calibri" panose="020F0502020204030204" pitchFamily="34" charset="0"/>
              </a:rPr>
              <a:t>Kontakt - So erreichen Sie uns</a:t>
            </a:r>
          </a:p>
        </p:txBody>
      </p:sp>
      <p:sp>
        <p:nvSpPr>
          <p:cNvPr id="3" name="Inhaltsplatzhalter 2"/>
          <p:cNvSpPr>
            <a:spLocks noGrp="1"/>
          </p:cNvSpPr>
          <p:nvPr>
            <p:ph idx="1"/>
          </p:nvPr>
        </p:nvSpPr>
        <p:spPr>
          <a:xfrm>
            <a:off x="677334" y="2139290"/>
            <a:ext cx="10789736" cy="3659685"/>
          </a:xfrm>
        </p:spPr>
        <p:txBody>
          <a:bodyPr>
            <a:normAutofit fontScale="92500" lnSpcReduction="10000"/>
          </a:bodyPr>
          <a:lstStyle/>
          <a:p>
            <a:r>
              <a:rPr lang="de-DE" sz="2000" b="1" dirty="0">
                <a:solidFill>
                  <a:srgbClr val="00B0F0"/>
                </a:solidFill>
                <a:latin typeface="Calibri" panose="020F0502020204030204" pitchFamily="34" charset="0"/>
                <a:cs typeface="Calibri" panose="020F0502020204030204" pitchFamily="34" charset="0"/>
              </a:rPr>
              <a:t>Schulleiter</a:t>
            </a:r>
            <a:r>
              <a:rPr lang="de-DE" b="1" dirty="0">
                <a:solidFill>
                  <a:srgbClr val="00B0F0"/>
                </a:solidFill>
                <a:latin typeface="Calibri" panose="020F0502020204030204" pitchFamily="34" charset="0"/>
                <a:cs typeface="Calibri" panose="020F0502020204030204" pitchFamily="34" charset="0"/>
              </a:rPr>
              <a:t>in</a:t>
            </a:r>
            <a:r>
              <a:rPr lang="de-DE" dirty="0">
                <a:solidFill>
                  <a:srgbClr val="00B0F0"/>
                </a:solidFill>
                <a:latin typeface="Calibri" panose="020F0502020204030204" pitchFamily="34" charset="0"/>
                <a:cs typeface="Calibri" panose="020F0502020204030204" pitchFamily="34" charset="0"/>
              </a:rPr>
              <a:t>: Sabine Stechl</a:t>
            </a:r>
          </a:p>
          <a:p>
            <a:r>
              <a:rPr lang="de-DE" sz="2000" dirty="0">
                <a:solidFill>
                  <a:srgbClr val="92D05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Spinellischule.direktion@mannheim.de</a:t>
            </a:r>
            <a:endParaRPr lang="de-DE" sz="2000" dirty="0">
              <a:solidFill>
                <a:srgbClr val="92D050"/>
              </a:solidFill>
              <a:latin typeface="Calibri" panose="020F0502020204030204" pitchFamily="34" charset="0"/>
              <a:cs typeface="Calibri" panose="020F0502020204030204" pitchFamily="34" charset="0"/>
            </a:endParaRPr>
          </a:p>
          <a:p>
            <a:endParaRPr lang="de-DE" sz="2000" dirty="0">
              <a:solidFill>
                <a:srgbClr val="92D050"/>
              </a:solidFill>
              <a:latin typeface="Calibri" panose="020F0502020204030204" pitchFamily="34" charset="0"/>
              <a:cs typeface="Calibri" panose="020F0502020204030204" pitchFamily="34" charset="0"/>
            </a:endParaRPr>
          </a:p>
          <a:p>
            <a:r>
              <a:rPr lang="de-DE" sz="2000" b="1" dirty="0">
                <a:solidFill>
                  <a:srgbClr val="00B0F0"/>
                </a:solidFill>
                <a:latin typeface="Calibri" panose="020F0502020204030204" pitchFamily="34" charset="0"/>
                <a:cs typeface="Calibri" panose="020F0502020204030204" pitchFamily="34" charset="0"/>
              </a:rPr>
              <a:t>Sekretariat:</a:t>
            </a:r>
            <a:r>
              <a:rPr lang="de-DE" sz="2000" dirty="0">
                <a:solidFill>
                  <a:srgbClr val="00B0F0"/>
                </a:solidFill>
                <a:latin typeface="Calibri" panose="020F0502020204030204" pitchFamily="34" charset="0"/>
                <a:cs typeface="Calibri" panose="020F0502020204030204" pitchFamily="34" charset="0"/>
              </a:rPr>
              <a:t> </a:t>
            </a:r>
            <a:r>
              <a:rPr lang="de-DE" dirty="0">
                <a:solidFill>
                  <a:srgbClr val="00B0F0"/>
                </a:solidFill>
                <a:latin typeface="Calibri" panose="020F0502020204030204" pitchFamily="34" charset="0"/>
                <a:cs typeface="Calibri" panose="020F0502020204030204" pitchFamily="34" charset="0"/>
              </a:rPr>
              <a:t>Kristin </a:t>
            </a:r>
            <a:r>
              <a:rPr lang="de-DE" dirty="0" err="1">
                <a:solidFill>
                  <a:srgbClr val="00B0F0"/>
                </a:solidFill>
                <a:latin typeface="Calibri" panose="020F0502020204030204" pitchFamily="34" charset="0"/>
                <a:cs typeface="Calibri" panose="020F0502020204030204" pitchFamily="34" charset="0"/>
              </a:rPr>
              <a:t>Gastgeb</a:t>
            </a:r>
            <a:endParaRPr lang="de-DE" dirty="0">
              <a:solidFill>
                <a:srgbClr val="00B0F0"/>
              </a:solidFill>
              <a:latin typeface="Calibri" panose="020F0502020204030204" pitchFamily="34" charset="0"/>
              <a:cs typeface="Calibri" panose="020F0502020204030204" pitchFamily="34" charset="0"/>
            </a:endParaRPr>
          </a:p>
          <a:p>
            <a:r>
              <a:rPr lang="de-DE" sz="2000" dirty="0">
                <a:solidFill>
                  <a:srgbClr val="92D05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Spinellischule.sekretariat@mannheim.de</a:t>
            </a:r>
            <a:endParaRPr lang="de-DE" dirty="0">
              <a:solidFill>
                <a:srgbClr val="92D050"/>
              </a:solidFill>
              <a:latin typeface="Calibri" panose="020F0502020204030204" pitchFamily="34" charset="0"/>
              <a:cs typeface="Calibri" panose="020F0502020204030204" pitchFamily="34" charset="0"/>
            </a:endParaRPr>
          </a:p>
          <a:p>
            <a:pPr marL="0" indent="0">
              <a:buNone/>
            </a:pPr>
            <a:r>
              <a:rPr lang="de-DE" sz="2000">
                <a:solidFill>
                  <a:srgbClr val="92D050"/>
                </a:solidFill>
                <a:latin typeface="Calibri" panose="020F0502020204030204" pitchFamily="34" charset="0"/>
                <a:cs typeface="Calibri" panose="020F0502020204030204" pitchFamily="34" charset="0"/>
              </a:rPr>
              <a:t>Telefon </a:t>
            </a:r>
            <a:r>
              <a:rPr lang="de-DE" sz="2000" dirty="0">
                <a:solidFill>
                  <a:srgbClr val="92D050"/>
                </a:solidFill>
                <a:latin typeface="Calibri" panose="020F0502020204030204" pitchFamily="34" charset="0"/>
                <a:cs typeface="Calibri" panose="020F0502020204030204" pitchFamily="34" charset="0"/>
              </a:rPr>
              <a:t>0621-293-7701 (vormittags außer </a:t>
            </a:r>
            <a:r>
              <a:rPr lang="de-DE" sz="2000">
                <a:solidFill>
                  <a:srgbClr val="92D050"/>
                </a:solidFill>
                <a:latin typeface="Calibri" panose="020F0502020204030204" pitchFamily="34" charset="0"/>
                <a:cs typeface="Calibri" panose="020F0502020204030204" pitchFamily="34" charset="0"/>
              </a:rPr>
              <a:t>donnerstags)</a:t>
            </a:r>
          </a:p>
          <a:p>
            <a:pPr marL="0" indent="0">
              <a:buNone/>
            </a:pPr>
            <a:endParaRPr lang="de-DE" sz="2000" dirty="0">
              <a:solidFill>
                <a:srgbClr val="92D050"/>
              </a:solidFill>
              <a:latin typeface="Calibri" panose="020F0502020204030204" pitchFamily="34" charset="0"/>
              <a:cs typeface="Calibri" panose="020F0502020204030204" pitchFamily="34" charset="0"/>
            </a:endParaRPr>
          </a:p>
          <a:p>
            <a:pPr marL="0" indent="0">
              <a:buNone/>
            </a:pPr>
            <a:r>
              <a:rPr lang="de-DE" dirty="0">
                <a:solidFill>
                  <a:srgbClr val="002060"/>
                </a:solidFill>
                <a:latin typeface="Calibri" panose="020F0502020204030204" pitchFamily="34" charset="0"/>
                <a:cs typeface="Calibri" panose="020F0502020204030204" pitchFamily="34" charset="0"/>
              </a:rPr>
              <a:t> </a:t>
            </a:r>
            <a:r>
              <a:rPr lang="de-DE" sz="2000" b="1" dirty="0">
                <a:solidFill>
                  <a:srgbClr val="00B0F0"/>
                </a:solidFill>
                <a:latin typeface="Calibri" panose="020F0502020204030204" pitchFamily="34" charset="0"/>
                <a:cs typeface="Calibri" panose="020F0502020204030204" pitchFamily="34" charset="0"/>
              </a:rPr>
              <a:t>Homepage der </a:t>
            </a:r>
            <a:r>
              <a:rPr lang="de-DE" b="1" dirty="0">
                <a:solidFill>
                  <a:srgbClr val="00B0F0"/>
                </a:solidFill>
                <a:latin typeface="Calibri" panose="020F0502020204030204" pitchFamily="34" charset="0"/>
                <a:cs typeface="Calibri" panose="020F0502020204030204" pitchFamily="34" charset="0"/>
              </a:rPr>
              <a:t>Spinelli Grundschule</a:t>
            </a:r>
          </a:p>
          <a:p>
            <a:pPr marL="0" indent="0">
              <a:buNone/>
            </a:pPr>
            <a:r>
              <a:rPr lang="de-DE" sz="2000" b="1" dirty="0">
                <a:solidFill>
                  <a:srgbClr val="002060"/>
                </a:solidFill>
                <a:latin typeface="Calibri" panose="020F0502020204030204" pitchFamily="34" charset="0"/>
                <a:cs typeface="Calibri" panose="020F0502020204030204" pitchFamily="34" charset="0"/>
              </a:rPr>
              <a:t> </a:t>
            </a:r>
            <a:r>
              <a:rPr lang="de-DE" sz="2000" dirty="0">
                <a:solidFill>
                  <a:srgbClr val="92D050"/>
                </a:solidFill>
                <a:latin typeface="Calibri" panose="020F0502020204030204" pitchFamily="34" charset="0"/>
                <a:cs typeface="Calibri" panose="020F0502020204030204" pitchFamily="34" charset="0"/>
                <a:sym typeface="Wingdings" panose="05000000000000000000" pitchFamily="2" charset="2"/>
              </a:rPr>
              <a:t> ist in Arbeit</a:t>
            </a:r>
            <a:endParaRPr lang="de-DE" sz="2000" dirty="0">
              <a:solidFill>
                <a:srgbClr val="92D050"/>
              </a:solidFill>
              <a:latin typeface="Calibri" panose="020F0502020204030204" pitchFamily="34" charset="0"/>
              <a:cs typeface="Calibri" panose="020F0502020204030204" pitchFamily="34" charset="0"/>
            </a:endParaRPr>
          </a:p>
          <a:p>
            <a:endParaRPr lang="de-DE" sz="2000" dirty="0">
              <a:solidFill>
                <a:srgbClr val="002060"/>
              </a:solidFill>
              <a:latin typeface="Calibri" panose="020F0502020204030204" pitchFamily="34" charset="0"/>
              <a:cs typeface="Calibri" panose="020F0502020204030204" pitchFamily="34" charset="0"/>
            </a:endParaRPr>
          </a:p>
          <a:p>
            <a:endParaRPr lang="de-DE" sz="2000" dirty="0">
              <a:solidFill>
                <a:srgbClr val="002060"/>
              </a:solidFill>
              <a:latin typeface="Calibri" panose="020F0502020204030204" pitchFamily="34" charset="0"/>
              <a:cs typeface="Calibri" panose="020F0502020204030204" pitchFamily="34" charset="0"/>
            </a:endParaRPr>
          </a:p>
        </p:txBody>
      </p:sp>
      <p:pic>
        <p:nvPicPr>
          <p:cNvPr id="5" name="Grafik 4" descr="Ein Bild, das Zeichnung, Kinderkunst, Cartoon, Clipart enthält.&#10;&#10;Automatisch generierte Beschreibung">
            <a:extLst>
              <a:ext uri="{FF2B5EF4-FFF2-40B4-BE49-F238E27FC236}">
                <a16:creationId xmlns:a16="http://schemas.microsoft.com/office/drawing/2014/main" id="{3D2250AA-D0A6-716F-36E7-B0CDC6676347}"/>
              </a:ext>
            </a:extLst>
          </p:cNvPr>
          <p:cNvPicPr>
            <a:picLocks noChangeAspect="1"/>
          </p:cNvPicPr>
          <p:nvPr/>
        </p:nvPicPr>
        <p:blipFill>
          <a:blip r:embed="rId4"/>
          <a:stretch>
            <a:fillRect/>
          </a:stretch>
        </p:blipFill>
        <p:spPr>
          <a:xfrm>
            <a:off x="6957484" y="2139290"/>
            <a:ext cx="4319016" cy="2880360"/>
          </a:xfrm>
          <a:prstGeom prst="rect">
            <a:avLst/>
          </a:prstGeom>
        </p:spPr>
      </p:pic>
    </p:spTree>
    <p:extLst>
      <p:ext uri="{BB962C8B-B14F-4D97-AF65-F5344CB8AC3E}">
        <p14:creationId xmlns:p14="http://schemas.microsoft.com/office/powerpoint/2010/main" val="790660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97280" y="286603"/>
            <a:ext cx="10058400" cy="1450757"/>
          </a:xfrm>
        </p:spPr>
        <p:txBody>
          <a:bodyPr>
            <a:normAutofit/>
          </a:bodyPr>
          <a:lstStyle/>
          <a:p>
            <a:r>
              <a:rPr lang="de-DE" b="1" dirty="0">
                <a:solidFill>
                  <a:srgbClr val="92D050"/>
                </a:solidFill>
                <a:latin typeface="Calibri" panose="020F0502020204030204" pitchFamily="34" charset="0"/>
                <a:cs typeface="Calibri" panose="020F0502020204030204" pitchFamily="34" charset="0"/>
              </a:rPr>
              <a:t>Termine</a:t>
            </a:r>
          </a:p>
        </p:txBody>
      </p:sp>
      <p:pic>
        <p:nvPicPr>
          <p:cNvPr id="6" name="Grafik 5" descr="Ein Bild, das Zeichnung, Kinderkunst, Clipart, Darstellung enthält.&#10;&#10;Automatisch generierte Beschreibung">
            <a:extLst>
              <a:ext uri="{FF2B5EF4-FFF2-40B4-BE49-F238E27FC236}">
                <a16:creationId xmlns:a16="http://schemas.microsoft.com/office/drawing/2014/main" id="{3064A56C-D0D4-83AB-5450-4AEDD41A4A2E}"/>
              </a:ext>
            </a:extLst>
          </p:cNvPr>
          <p:cNvPicPr>
            <a:picLocks noChangeAspect="1"/>
          </p:cNvPicPr>
          <p:nvPr/>
        </p:nvPicPr>
        <p:blipFill rotWithShape="1">
          <a:blip r:embed="rId2"/>
          <a:srcRect l="6755" r="4083" b="5"/>
          <a:stretch/>
        </p:blipFill>
        <p:spPr>
          <a:xfrm>
            <a:off x="1076432" y="1916318"/>
            <a:ext cx="3094997" cy="3471012"/>
          </a:xfrm>
          <a:prstGeom prst="rect">
            <a:avLst/>
          </a:prstGeom>
        </p:spPr>
      </p:pic>
      <p:sp>
        <p:nvSpPr>
          <p:cNvPr id="3" name="Inhaltsplatzhalter 2"/>
          <p:cNvSpPr>
            <a:spLocks noGrp="1"/>
          </p:cNvSpPr>
          <p:nvPr>
            <p:ph idx="1"/>
          </p:nvPr>
        </p:nvSpPr>
        <p:spPr>
          <a:xfrm>
            <a:off x="3646715" y="1845734"/>
            <a:ext cx="8164286" cy="4023360"/>
          </a:xfrm>
        </p:spPr>
        <p:txBody>
          <a:bodyPr>
            <a:normAutofit/>
          </a:bodyPr>
          <a:lstStyle/>
          <a:p>
            <a:pPr marL="0" indent="0" algn="ctr">
              <a:buNone/>
            </a:pPr>
            <a:r>
              <a:rPr lang="de-DE" sz="2800" b="1" dirty="0">
                <a:solidFill>
                  <a:srgbClr val="92D050"/>
                </a:solidFill>
                <a:latin typeface="Calibri" panose="020F0502020204030204" pitchFamily="34" charset="0"/>
                <a:cs typeface="Calibri" panose="020F0502020204030204" pitchFamily="34" charset="0"/>
              </a:rPr>
              <a:t> Informationselternabend für zukünftige </a:t>
            </a:r>
            <a:r>
              <a:rPr lang="de-DE" sz="2800" b="1" dirty="0" err="1">
                <a:solidFill>
                  <a:srgbClr val="92D050"/>
                </a:solidFill>
                <a:latin typeface="Calibri" panose="020F0502020204030204" pitchFamily="34" charset="0"/>
                <a:cs typeface="Calibri" panose="020F0502020204030204" pitchFamily="34" charset="0"/>
              </a:rPr>
              <a:t>Erstklasseltern</a:t>
            </a:r>
            <a:endParaRPr lang="de-DE" sz="2800" b="1" dirty="0">
              <a:solidFill>
                <a:srgbClr val="92D050"/>
              </a:solidFill>
              <a:latin typeface="Calibri" panose="020F0502020204030204" pitchFamily="34" charset="0"/>
              <a:cs typeface="Calibri" panose="020F0502020204030204" pitchFamily="34" charset="0"/>
            </a:endParaRPr>
          </a:p>
          <a:p>
            <a:pPr algn="ctr"/>
            <a:r>
              <a:rPr lang="de-DE" dirty="0">
                <a:latin typeface="Calibri" panose="020F0502020204030204" pitchFamily="34" charset="0"/>
                <a:cs typeface="Calibri" panose="020F0502020204030204" pitchFamily="34" charset="0"/>
              </a:rPr>
              <a:t> </a:t>
            </a:r>
            <a:r>
              <a:rPr lang="de-DE" b="1" dirty="0">
                <a:solidFill>
                  <a:srgbClr val="00B0F0"/>
                </a:solidFill>
                <a:latin typeface="Calibri" panose="020F0502020204030204" pitchFamily="34" charset="0"/>
                <a:cs typeface="Calibri" panose="020F0502020204030204" pitchFamily="34" charset="0"/>
              </a:rPr>
              <a:t>24.01.2024 um 19.00 Uhr </a:t>
            </a:r>
          </a:p>
          <a:p>
            <a:pPr algn="ctr"/>
            <a:r>
              <a:rPr lang="de-DE" dirty="0">
                <a:solidFill>
                  <a:srgbClr val="00B0F0"/>
                </a:solidFill>
                <a:latin typeface="Calibri" panose="020F0502020204030204" pitchFamily="34" charset="0"/>
                <a:cs typeface="Calibri" panose="020F0502020204030204" pitchFamily="34" charset="0"/>
              </a:rPr>
              <a:t>in den Räumen der Spinelli Grundschule </a:t>
            </a:r>
          </a:p>
          <a:p>
            <a:pPr marL="0" indent="0" algn="ctr">
              <a:buNone/>
            </a:pPr>
            <a:r>
              <a:rPr lang="de-DE" dirty="0">
                <a:solidFill>
                  <a:srgbClr val="92D050"/>
                </a:solidFill>
                <a:latin typeface="Calibri" panose="020F0502020204030204" pitchFamily="34" charset="0"/>
                <a:cs typeface="Calibri" panose="020F0502020204030204" pitchFamily="34" charset="0"/>
              </a:rPr>
              <a:t>(Interimsgebäude: Thomas-Jefferson-Str. 2, 68309 Mannheim)</a:t>
            </a:r>
          </a:p>
          <a:p>
            <a:pPr algn="ctr"/>
            <a:r>
              <a:rPr lang="de-DE" sz="2800" b="1" dirty="0">
                <a:solidFill>
                  <a:srgbClr val="92D050"/>
                </a:solidFill>
                <a:latin typeface="Calibri" panose="020F0502020204030204" pitchFamily="34" charset="0"/>
                <a:cs typeface="Calibri" panose="020F0502020204030204" pitchFamily="34" charset="0"/>
              </a:rPr>
              <a:t>Schulanmeldung</a:t>
            </a:r>
          </a:p>
          <a:p>
            <a:pPr algn="ctr"/>
            <a:r>
              <a:rPr lang="de-DE" b="1" dirty="0">
                <a:solidFill>
                  <a:srgbClr val="00B0F0"/>
                </a:solidFill>
                <a:latin typeface="Calibri" panose="020F0502020204030204" pitchFamily="34" charset="0"/>
                <a:cs typeface="Calibri" panose="020F0502020204030204" pitchFamily="34" charset="0"/>
              </a:rPr>
              <a:t>22. und 23.02.2024 </a:t>
            </a:r>
          </a:p>
          <a:p>
            <a:pPr algn="ctr"/>
            <a:endParaRPr lang="de-DE"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1270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11685" y="634946"/>
            <a:ext cx="5127171" cy="1450757"/>
          </a:xfrm>
        </p:spPr>
        <p:txBody>
          <a:bodyPr>
            <a:normAutofit/>
          </a:bodyPr>
          <a:lstStyle/>
          <a:p>
            <a:r>
              <a:rPr lang="de-DE" b="1" dirty="0">
                <a:solidFill>
                  <a:srgbClr val="92D050"/>
                </a:solidFill>
                <a:latin typeface="Calibri" panose="020F0502020204030204" pitchFamily="34" charset="0"/>
                <a:cs typeface="Calibri" panose="020F0502020204030204" pitchFamily="34" charset="0"/>
              </a:rPr>
              <a:t>Das sind wir – die Spinellis</a:t>
            </a:r>
          </a:p>
        </p:txBody>
      </p:sp>
      <p:pic>
        <p:nvPicPr>
          <p:cNvPr id="4" name="Grafik 3" descr="Ein Bild, das Zeichnung, Kinderkunst, Cartoon, Clipart enthält.&#10;&#10;Automatisch generierte Beschreibung">
            <a:extLst>
              <a:ext uri="{FF2B5EF4-FFF2-40B4-BE49-F238E27FC236}">
                <a16:creationId xmlns:a16="http://schemas.microsoft.com/office/drawing/2014/main" id="{4D3DD5F3-4DEC-0C15-A44E-3910A5CC58A0}"/>
              </a:ext>
            </a:extLst>
          </p:cNvPr>
          <p:cNvPicPr>
            <a:picLocks noChangeAspect="1"/>
          </p:cNvPicPr>
          <p:nvPr/>
        </p:nvPicPr>
        <p:blipFill>
          <a:blip r:embed="rId2"/>
          <a:stretch>
            <a:fillRect/>
          </a:stretch>
        </p:blipFill>
        <p:spPr>
          <a:xfrm>
            <a:off x="643192" y="1449499"/>
            <a:ext cx="5451627" cy="3638961"/>
          </a:xfrm>
          <a:prstGeom prst="rect">
            <a:avLst/>
          </a:prstGeom>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p:cNvSpPr>
            <a:spLocks noGrp="1"/>
          </p:cNvSpPr>
          <p:nvPr>
            <p:ph idx="1"/>
          </p:nvPr>
        </p:nvSpPr>
        <p:spPr>
          <a:xfrm>
            <a:off x="6411684" y="2198914"/>
            <a:ext cx="5127172" cy="3670180"/>
          </a:xfrm>
        </p:spPr>
        <p:txBody>
          <a:bodyPr>
            <a:normAutofit/>
          </a:bodyPr>
          <a:lstStyle/>
          <a:p>
            <a:r>
              <a:rPr lang="de-DE" sz="2800" dirty="0">
                <a:solidFill>
                  <a:srgbClr val="00B0F0"/>
                </a:solidFill>
                <a:latin typeface="Calibri" panose="020F0502020204030204" pitchFamily="34" charset="0"/>
                <a:cs typeface="Calibri" panose="020F0502020204030204" pitchFamily="34" charset="0"/>
              </a:rPr>
              <a:t>Wir sind …</a:t>
            </a:r>
          </a:p>
          <a:p>
            <a:r>
              <a:rPr lang="de-DE" sz="2800" dirty="0">
                <a:solidFill>
                  <a:srgbClr val="00B0F0"/>
                </a:solidFill>
                <a:latin typeface="Calibri" panose="020F0502020204030204" pitchFamily="34" charset="0"/>
                <a:cs typeface="Calibri" panose="020F0502020204030204" pitchFamily="34" charset="0"/>
              </a:rPr>
              <a:t>…bunt, lustig, kreativ, schlau, aufgeweckt, wissbegierig, verspielt, cool…</a:t>
            </a:r>
          </a:p>
          <a:p>
            <a:pPr marL="0" indent="0">
              <a:buNone/>
            </a:pPr>
            <a:endParaRPr lang="de-DE" sz="2800" dirty="0">
              <a:solidFill>
                <a:srgbClr val="00B0F0"/>
              </a:solidFill>
              <a:latin typeface="Calibri" panose="020F0502020204030204" pitchFamily="34" charset="0"/>
              <a:cs typeface="Calibri" panose="020F0502020204030204" pitchFamily="34" charset="0"/>
            </a:endParaRPr>
          </a:p>
          <a:p>
            <a:pPr marL="0" indent="0">
              <a:buNone/>
            </a:pPr>
            <a:endParaRPr lang="de-DE" sz="2800" dirty="0">
              <a:solidFill>
                <a:srgbClr val="00B0F0"/>
              </a:solidFill>
              <a:latin typeface="Calibri" panose="020F0502020204030204" pitchFamily="34" charset="0"/>
              <a:cs typeface="Calibri" panose="020F0502020204030204" pitchFamily="34" charset="0"/>
            </a:endParaRPr>
          </a:p>
          <a:p>
            <a:r>
              <a:rPr lang="de-DE" sz="2800" dirty="0">
                <a:solidFill>
                  <a:srgbClr val="00B0F0"/>
                </a:solidFill>
                <a:latin typeface="Calibri" panose="020F0502020204030204" pitchFamily="34" charset="0"/>
                <a:cs typeface="Calibri" panose="020F0502020204030204" pitchFamily="34" charset="0"/>
              </a:rPr>
              <a:t>…  und halten zusammen!</a:t>
            </a:r>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pic>
        <p:nvPicPr>
          <p:cNvPr id="8" name="Grafik 7" descr="Ein Bild, das Clipart, Zeichnung, Kinderkunst, Darstellung enthält.&#10;&#10;Automatisch generierte Beschreibung">
            <a:extLst>
              <a:ext uri="{FF2B5EF4-FFF2-40B4-BE49-F238E27FC236}">
                <a16:creationId xmlns:a16="http://schemas.microsoft.com/office/drawing/2014/main" id="{83B45A3F-94F3-04A7-845B-FB663B45E978}"/>
              </a:ext>
            </a:extLst>
          </p:cNvPr>
          <p:cNvPicPr>
            <a:picLocks noChangeAspect="1"/>
          </p:cNvPicPr>
          <p:nvPr/>
        </p:nvPicPr>
        <p:blipFill rotWithShape="1">
          <a:blip r:embed="rId3"/>
          <a:srcRect l="21628" t="7844" r="15561" b="10579"/>
          <a:stretch/>
        </p:blipFill>
        <p:spPr>
          <a:xfrm>
            <a:off x="10498346" y="4106174"/>
            <a:ext cx="1357375" cy="1762920"/>
          </a:xfrm>
          <a:prstGeom prst="rect">
            <a:avLst/>
          </a:prstGeom>
        </p:spPr>
      </p:pic>
    </p:spTree>
    <p:extLst>
      <p:ext uri="{BB962C8B-B14F-4D97-AF65-F5344CB8AC3E}">
        <p14:creationId xmlns:p14="http://schemas.microsoft.com/office/powerpoint/2010/main" val="1204291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286603"/>
            <a:ext cx="10058400" cy="1450757"/>
          </a:xfrm>
        </p:spPr>
        <p:txBody>
          <a:bodyPr>
            <a:normAutofit/>
          </a:bodyPr>
          <a:lstStyle/>
          <a:p>
            <a:r>
              <a:rPr lang="de-DE" b="1" dirty="0">
                <a:solidFill>
                  <a:srgbClr val="92D050"/>
                </a:solidFill>
                <a:latin typeface="Calibri" panose="020F0502020204030204" pitchFamily="34" charset="0"/>
                <a:cs typeface="Calibri" panose="020F0502020204030204" pitchFamily="34" charset="0"/>
              </a:rPr>
              <a:t>Agenda zur Kurz-Präsentation</a:t>
            </a:r>
          </a:p>
        </p:txBody>
      </p:sp>
      <p:pic>
        <p:nvPicPr>
          <p:cNvPr id="7" name="Grafik 6" descr="Ein Bild, das Clipart, Zeichnung, Kinderkunst, Darstellung enthält.&#10;&#10;Automatisch generierte Beschreibung">
            <a:extLst>
              <a:ext uri="{FF2B5EF4-FFF2-40B4-BE49-F238E27FC236}">
                <a16:creationId xmlns:a16="http://schemas.microsoft.com/office/drawing/2014/main" id="{D24170D3-35BD-22E0-C0D1-3761DE1E99A2}"/>
              </a:ext>
            </a:extLst>
          </p:cNvPr>
          <p:cNvPicPr>
            <a:picLocks noChangeAspect="1"/>
          </p:cNvPicPr>
          <p:nvPr/>
        </p:nvPicPr>
        <p:blipFill rotWithShape="1">
          <a:blip r:embed="rId2"/>
          <a:srcRect l="17747" r="13803" b="5"/>
          <a:stretch/>
        </p:blipFill>
        <p:spPr>
          <a:xfrm>
            <a:off x="1183018" y="1916318"/>
            <a:ext cx="1432860" cy="2093162"/>
          </a:xfrm>
          <a:prstGeom prst="rect">
            <a:avLst/>
          </a:prstGeom>
        </p:spPr>
      </p:pic>
      <p:pic>
        <p:nvPicPr>
          <p:cNvPr id="5" name="Grafik 4" descr="Ein Bild, das Zeichnung, Kinderkunst, Darstellung, Clipart enthält.&#10;&#10;Automatisch generierte Beschreibung">
            <a:extLst>
              <a:ext uri="{FF2B5EF4-FFF2-40B4-BE49-F238E27FC236}">
                <a16:creationId xmlns:a16="http://schemas.microsoft.com/office/drawing/2014/main" id="{4DAC4134-D6C0-5D5F-D6CF-09F2B033EC46}"/>
              </a:ext>
            </a:extLst>
          </p:cNvPr>
          <p:cNvPicPr>
            <a:picLocks noChangeAspect="1"/>
          </p:cNvPicPr>
          <p:nvPr/>
        </p:nvPicPr>
        <p:blipFill rotWithShape="1">
          <a:blip r:embed="rId3"/>
          <a:srcRect l="15647" r="15902" b="5"/>
          <a:stretch/>
        </p:blipFill>
        <p:spPr>
          <a:xfrm>
            <a:off x="3719942" y="1916318"/>
            <a:ext cx="2376057" cy="3471012"/>
          </a:xfrm>
          <a:prstGeom prst="rect">
            <a:avLst/>
          </a:prstGeom>
        </p:spPr>
      </p:pic>
      <p:sp>
        <p:nvSpPr>
          <p:cNvPr id="3" name="Inhaltsplatzhalter 2"/>
          <p:cNvSpPr>
            <a:spLocks noGrp="1"/>
          </p:cNvSpPr>
          <p:nvPr>
            <p:ph idx="1"/>
          </p:nvPr>
        </p:nvSpPr>
        <p:spPr>
          <a:xfrm>
            <a:off x="6351639" y="1845734"/>
            <a:ext cx="4804041" cy="4023360"/>
          </a:xfrm>
        </p:spPr>
        <p:txBody>
          <a:bodyPr>
            <a:normAutofit/>
          </a:bodyPr>
          <a:lstStyle/>
          <a:p>
            <a:r>
              <a:rPr lang="de-DE" sz="1600" dirty="0">
                <a:solidFill>
                  <a:schemeClr val="accent6">
                    <a:lumMod val="75000"/>
                  </a:schemeClr>
                </a:solidFill>
                <a:latin typeface="Calibri" panose="020F0502020204030204" pitchFamily="34" charset="0"/>
                <a:cs typeface="Calibri" panose="020F0502020204030204" pitchFamily="34" charset="0"/>
              </a:rPr>
              <a:t>Willkommen!</a:t>
            </a:r>
          </a:p>
          <a:p>
            <a:r>
              <a:rPr lang="de-DE" sz="1600" dirty="0">
                <a:solidFill>
                  <a:schemeClr val="accent6">
                    <a:lumMod val="75000"/>
                  </a:schemeClr>
                </a:solidFill>
                <a:latin typeface="Calibri" panose="020F0502020204030204" pitchFamily="34" charset="0"/>
                <a:cs typeface="Calibri" panose="020F0502020204030204" pitchFamily="34" charset="0"/>
              </a:rPr>
              <a:t>Informationen - kurz &amp; knapp</a:t>
            </a:r>
          </a:p>
          <a:p>
            <a:r>
              <a:rPr lang="de-DE" sz="1600" dirty="0">
                <a:solidFill>
                  <a:schemeClr val="accent6">
                    <a:lumMod val="75000"/>
                  </a:schemeClr>
                </a:solidFill>
                <a:latin typeface="Calibri" panose="020F0502020204030204" pitchFamily="34" charset="0"/>
                <a:cs typeface="Calibri" panose="020F0502020204030204" pitchFamily="34" charset="0"/>
              </a:rPr>
              <a:t>Tagesstruktur &amp; Wochenübersicht </a:t>
            </a:r>
          </a:p>
          <a:p>
            <a:r>
              <a:rPr lang="de-DE" sz="1600" dirty="0">
                <a:solidFill>
                  <a:schemeClr val="accent6">
                    <a:lumMod val="75000"/>
                  </a:schemeClr>
                </a:solidFill>
                <a:latin typeface="Calibri" panose="020F0502020204030204" pitchFamily="34" charset="0"/>
                <a:cs typeface="Calibri" panose="020F0502020204030204" pitchFamily="34" charset="0"/>
              </a:rPr>
              <a:t>Grundlagen und Ziele der Ganztagsschule</a:t>
            </a:r>
          </a:p>
          <a:p>
            <a:r>
              <a:rPr lang="de-DE" sz="1600" dirty="0">
                <a:solidFill>
                  <a:schemeClr val="accent6">
                    <a:lumMod val="75000"/>
                  </a:schemeClr>
                </a:solidFill>
                <a:latin typeface="Calibri" panose="020F0502020204030204" pitchFamily="34" charset="0"/>
                <a:cs typeface="Calibri" panose="020F0502020204030204" pitchFamily="34" charset="0"/>
              </a:rPr>
              <a:t>So können Sie uns unterstützen!</a:t>
            </a:r>
          </a:p>
          <a:p>
            <a:r>
              <a:rPr lang="de-DE" sz="1600" dirty="0">
                <a:solidFill>
                  <a:schemeClr val="accent6">
                    <a:lumMod val="75000"/>
                  </a:schemeClr>
                </a:solidFill>
                <a:latin typeface="Calibri" panose="020F0502020204030204" pitchFamily="34" charset="0"/>
                <a:cs typeface="Calibri" panose="020F0502020204030204" pitchFamily="34" charset="0"/>
              </a:rPr>
              <a:t>Entwicklung der Schule im neuen Stadtteil</a:t>
            </a:r>
          </a:p>
          <a:p>
            <a:r>
              <a:rPr lang="de-DE" sz="1600" dirty="0">
                <a:solidFill>
                  <a:schemeClr val="accent6">
                    <a:lumMod val="75000"/>
                  </a:schemeClr>
                </a:solidFill>
                <a:latin typeface="Calibri" panose="020F0502020204030204" pitchFamily="34" charset="0"/>
                <a:cs typeface="Calibri" panose="020F0502020204030204" pitchFamily="34" charset="0"/>
              </a:rPr>
              <a:t>Anmeldung Ihres Kindes </a:t>
            </a:r>
          </a:p>
          <a:p>
            <a:r>
              <a:rPr lang="de-DE" sz="1600" dirty="0">
                <a:solidFill>
                  <a:schemeClr val="accent6">
                    <a:lumMod val="75000"/>
                  </a:schemeClr>
                </a:solidFill>
                <a:latin typeface="Calibri" panose="020F0502020204030204" pitchFamily="34" charset="0"/>
                <a:cs typeface="Calibri" panose="020F0502020204030204" pitchFamily="34" charset="0"/>
              </a:rPr>
              <a:t>Kontakt – So erreichen Sie uns</a:t>
            </a:r>
          </a:p>
          <a:p>
            <a:r>
              <a:rPr lang="de-DE" sz="1600" dirty="0">
                <a:solidFill>
                  <a:schemeClr val="accent6">
                    <a:lumMod val="75000"/>
                  </a:schemeClr>
                </a:solidFill>
                <a:latin typeface="Calibri" panose="020F0502020204030204" pitchFamily="34" charset="0"/>
                <a:cs typeface="Calibri" panose="020F0502020204030204" pitchFamily="34" charset="0"/>
              </a:rPr>
              <a:t>Termine </a:t>
            </a:r>
          </a:p>
          <a:p>
            <a:endParaRPr lang="de-DE" sz="1600" dirty="0">
              <a:solidFill>
                <a:schemeClr val="accent6">
                  <a:lumMod val="75000"/>
                </a:schemeClr>
              </a:solidFill>
              <a:latin typeface="Calibri" panose="020F0502020204030204" pitchFamily="34" charset="0"/>
              <a:cs typeface="Calibri" panose="020F0502020204030204" pitchFamily="34" charset="0"/>
            </a:endParaRPr>
          </a:p>
          <a:p>
            <a:pPr marL="0" indent="0">
              <a:buNone/>
            </a:pPr>
            <a:endParaRPr lang="de-DE" sz="1600" dirty="0">
              <a:latin typeface="Calibri" panose="020F0502020204030204" pitchFamily="34" charset="0"/>
              <a:cs typeface="Calibri" panose="020F0502020204030204" pitchFamily="34" charset="0"/>
            </a:endParaRPr>
          </a:p>
          <a:p>
            <a:endParaRPr lang="de-DE"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2814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5261" y="483114"/>
            <a:ext cx="10242784" cy="1355197"/>
          </a:xfrm>
        </p:spPr>
        <p:txBody>
          <a:bodyPr>
            <a:normAutofit fontScale="90000"/>
          </a:bodyPr>
          <a:lstStyle/>
          <a:p>
            <a:pPr fontAlgn="t"/>
            <a:br>
              <a:rPr lang="el-GR" dirty="0"/>
            </a:br>
            <a:br>
              <a:rPr lang="de-DE" dirty="0"/>
            </a:br>
            <a:endParaRPr lang="de-DE" dirty="0"/>
          </a:p>
        </p:txBody>
      </p:sp>
      <p:sp>
        <p:nvSpPr>
          <p:cNvPr id="7" name="Rechteck 6"/>
          <p:cNvSpPr/>
          <p:nvPr/>
        </p:nvSpPr>
        <p:spPr>
          <a:xfrm>
            <a:off x="12007270" y="5636863"/>
            <a:ext cx="184730" cy="369332"/>
          </a:xfrm>
          <a:prstGeom prst="rect">
            <a:avLst/>
          </a:prstGeom>
        </p:spPr>
        <p:txBody>
          <a:bodyPr wrap="none">
            <a:spAutoFit/>
          </a:bodyPr>
          <a:lstStyle/>
          <a:p>
            <a:pPr algn="r"/>
            <a:endParaRPr lang="de-DE" dirty="0">
              <a:solidFill>
                <a:srgbClr val="002060"/>
              </a:solidFill>
            </a:endParaRPr>
          </a:p>
        </p:txBody>
      </p:sp>
      <p:pic>
        <p:nvPicPr>
          <p:cNvPr id="11" name="Grafik 10"/>
          <p:cNvPicPr>
            <a:picLocks noChangeAspect="1"/>
          </p:cNvPicPr>
          <p:nvPr/>
        </p:nvPicPr>
        <p:blipFill rotWithShape="1">
          <a:blip r:embed="rId2">
            <a:extLst>
              <a:ext uri="{28A0092B-C50C-407E-A947-70E740481C1C}">
                <a14:useLocalDpi xmlns:a14="http://schemas.microsoft.com/office/drawing/2010/main" val="0"/>
              </a:ext>
            </a:extLst>
          </a:blip>
          <a:srcRect t="929" r="6820"/>
          <a:stretch/>
        </p:blipFill>
        <p:spPr>
          <a:xfrm>
            <a:off x="7234234" y="2398143"/>
            <a:ext cx="4532825" cy="3368045"/>
          </a:xfrm>
          <a:prstGeom prst="rect">
            <a:avLst/>
          </a:prstGeom>
        </p:spPr>
      </p:pic>
      <p:pic>
        <p:nvPicPr>
          <p:cNvPr id="4" name="Grafik 3" descr="Ein Bild, das Schreibwaren, Plastik, Im Haus, Wachsmalstifte enthält.&#10;&#10;Automatisch generierte Beschreibung">
            <a:extLst>
              <a:ext uri="{FF2B5EF4-FFF2-40B4-BE49-F238E27FC236}">
                <a16:creationId xmlns:a16="http://schemas.microsoft.com/office/drawing/2014/main" id="{6F5D616F-2900-B87F-A77D-8D01B79E28E1}"/>
              </a:ext>
            </a:extLst>
          </p:cNvPr>
          <p:cNvPicPr>
            <a:picLocks noChangeAspect="1"/>
          </p:cNvPicPr>
          <p:nvPr/>
        </p:nvPicPr>
        <p:blipFill>
          <a:blip r:embed="rId3"/>
          <a:stretch>
            <a:fillRect/>
          </a:stretch>
        </p:blipFill>
        <p:spPr>
          <a:xfrm>
            <a:off x="174051" y="1882954"/>
            <a:ext cx="2053436" cy="2737915"/>
          </a:xfrm>
          <a:prstGeom prst="rect">
            <a:avLst/>
          </a:prstGeom>
        </p:spPr>
      </p:pic>
      <p:sp>
        <p:nvSpPr>
          <p:cNvPr id="5" name="Textfeld 4">
            <a:extLst>
              <a:ext uri="{FF2B5EF4-FFF2-40B4-BE49-F238E27FC236}">
                <a16:creationId xmlns:a16="http://schemas.microsoft.com/office/drawing/2014/main" id="{0D683CBA-F306-E5B5-D349-0BA25F065D4F}"/>
              </a:ext>
            </a:extLst>
          </p:cNvPr>
          <p:cNvSpPr txBox="1"/>
          <p:nvPr/>
        </p:nvSpPr>
        <p:spPr>
          <a:xfrm>
            <a:off x="2290304" y="321965"/>
            <a:ext cx="7748729" cy="1200329"/>
          </a:xfrm>
          <a:prstGeom prst="rect">
            <a:avLst/>
          </a:prstGeom>
          <a:noFill/>
        </p:spPr>
        <p:txBody>
          <a:bodyPr wrap="square" rtlCol="0">
            <a:spAutoFit/>
          </a:bodyPr>
          <a:lstStyle/>
          <a:p>
            <a:pPr algn="ctr"/>
            <a:r>
              <a:rPr lang="de-DE" sz="3600" b="1" dirty="0">
                <a:solidFill>
                  <a:srgbClr val="00B0F0"/>
                </a:solidFill>
              </a:rPr>
              <a:t>Herzlich Willkommen an der Spinelli Grundschule</a:t>
            </a:r>
          </a:p>
        </p:txBody>
      </p:sp>
      <p:pic>
        <p:nvPicPr>
          <p:cNvPr id="15" name="Grafik 14" descr="Ein Bild, das Zeichnung, Clipart, Blume, Kinderkunst enthält.&#10;&#10;Automatisch generierte Beschreibung">
            <a:extLst>
              <a:ext uri="{FF2B5EF4-FFF2-40B4-BE49-F238E27FC236}">
                <a16:creationId xmlns:a16="http://schemas.microsoft.com/office/drawing/2014/main" id="{B3CFD440-1F9E-3F3D-588E-4DB6AEFA0F38}"/>
              </a:ext>
            </a:extLst>
          </p:cNvPr>
          <p:cNvPicPr>
            <a:picLocks noChangeAspect="1"/>
          </p:cNvPicPr>
          <p:nvPr/>
        </p:nvPicPr>
        <p:blipFill>
          <a:blip r:embed="rId4"/>
          <a:stretch>
            <a:fillRect/>
          </a:stretch>
        </p:blipFill>
        <p:spPr>
          <a:xfrm>
            <a:off x="4129478" y="2549200"/>
            <a:ext cx="2880360" cy="2880360"/>
          </a:xfrm>
          <a:prstGeom prst="rect">
            <a:avLst/>
          </a:prstGeom>
        </p:spPr>
      </p:pic>
      <p:pic>
        <p:nvPicPr>
          <p:cNvPr id="6" name="Grafik 5">
            <a:extLst>
              <a:ext uri="{FF2B5EF4-FFF2-40B4-BE49-F238E27FC236}">
                <a16:creationId xmlns:a16="http://schemas.microsoft.com/office/drawing/2014/main" id="{810DC432-BC6B-4C4F-9206-BFC15AEDFA8F}"/>
              </a:ext>
            </a:extLst>
          </p:cNvPr>
          <p:cNvPicPr>
            <a:picLocks noChangeAspect="1"/>
          </p:cNvPicPr>
          <p:nvPr/>
        </p:nvPicPr>
        <p:blipFill>
          <a:blip r:embed="rId5"/>
          <a:stretch>
            <a:fillRect/>
          </a:stretch>
        </p:blipFill>
        <p:spPr>
          <a:xfrm rot="503610">
            <a:off x="1948688" y="3068474"/>
            <a:ext cx="2099605" cy="2799473"/>
          </a:xfrm>
          <a:prstGeom prst="rect">
            <a:avLst/>
          </a:prstGeom>
        </p:spPr>
      </p:pic>
    </p:spTree>
    <p:extLst>
      <p:ext uri="{BB962C8B-B14F-4D97-AF65-F5344CB8AC3E}">
        <p14:creationId xmlns:p14="http://schemas.microsoft.com/office/powerpoint/2010/main" val="1509806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689811"/>
          </a:xfrm>
        </p:spPr>
        <p:txBody>
          <a:bodyPr>
            <a:noAutofit/>
          </a:bodyPr>
          <a:lstStyle/>
          <a:p>
            <a:r>
              <a:rPr lang="de-DE" sz="2600" b="1" dirty="0">
                <a:solidFill>
                  <a:srgbClr val="00B0F0"/>
                </a:solidFill>
                <a:latin typeface="Calibri" panose="020F0502020204030204" pitchFamily="34" charset="0"/>
                <a:cs typeface="Calibri" panose="020F0502020204030204" pitchFamily="34" charset="0"/>
              </a:rPr>
              <a:t>Informationen – kurz &amp; knapp</a:t>
            </a:r>
            <a:br>
              <a:rPr lang="de-DE" sz="2600" b="1" dirty="0">
                <a:latin typeface="Calibri" panose="020F0502020204030204" pitchFamily="34" charset="0"/>
                <a:cs typeface="Calibri" panose="020F0502020204030204" pitchFamily="34" charset="0"/>
              </a:rPr>
            </a:br>
            <a:endParaRPr lang="de-DE" sz="2600" b="1"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677334" y="1849660"/>
            <a:ext cx="11105833" cy="4297876"/>
          </a:xfrm>
        </p:spPr>
        <p:txBody>
          <a:bodyPr>
            <a:noAutofit/>
          </a:bodyPr>
          <a:lstStyle/>
          <a:p>
            <a:r>
              <a:rPr lang="de-DE" sz="2000" b="1" dirty="0">
                <a:solidFill>
                  <a:srgbClr val="92D050"/>
                </a:solidFill>
                <a:latin typeface="Calibri" panose="020F0502020204030204" pitchFamily="34" charset="0"/>
                <a:cs typeface="Calibri" panose="020F0502020204030204" pitchFamily="34" charset="0"/>
              </a:rPr>
              <a:t>* Verbindliche und kostenfreie Ganztagsschule </a:t>
            </a:r>
          </a:p>
          <a:p>
            <a:endParaRPr lang="de-DE" dirty="0">
              <a:solidFill>
                <a:srgbClr val="002060"/>
              </a:solidFill>
              <a:latin typeface="Calibri" panose="020F0502020204030204" pitchFamily="34" charset="0"/>
              <a:cs typeface="Calibri" panose="020F0502020204030204" pitchFamily="34" charset="0"/>
            </a:endParaRPr>
          </a:p>
          <a:p>
            <a:r>
              <a:rPr lang="de-DE" sz="2000" b="1" dirty="0">
                <a:solidFill>
                  <a:srgbClr val="92D050"/>
                </a:solidFill>
                <a:latin typeface="Calibri" panose="020F0502020204030204" pitchFamily="34" charset="0"/>
                <a:cs typeface="Calibri" panose="020F0502020204030204" pitchFamily="34" charset="0"/>
              </a:rPr>
              <a:t>* Rhythmisierte Schulangebote:</a:t>
            </a:r>
          </a:p>
          <a:p>
            <a:r>
              <a:rPr lang="de-DE" sz="2000" dirty="0">
                <a:solidFill>
                  <a:srgbClr val="00B0F0"/>
                </a:solidFill>
                <a:latin typeface="Calibri" panose="020F0502020204030204" pitchFamily="34" charset="0"/>
                <a:cs typeface="Calibri" panose="020F0502020204030204" pitchFamily="34" charset="0"/>
              </a:rPr>
              <a:t>Mo-Do 8.00-16.00 Uhr </a:t>
            </a:r>
          </a:p>
          <a:p>
            <a:r>
              <a:rPr lang="de-DE" sz="2000" dirty="0">
                <a:solidFill>
                  <a:srgbClr val="00B0F0"/>
                </a:solidFill>
                <a:latin typeface="Calibri" panose="020F0502020204030204" pitchFamily="34" charset="0"/>
                <a:cs typeface="Calibri" panose="020F0502020204030204" pitchFamily="34" charset="0"/>
              </a:rPr>
              <a:t>Fr 8.00-11.25 Uhr</a:t>
            </a:r>
          </a:p>
          <a:p>
            <a:r>
              <a:rPr lang="de-DE" sz="2000" b="1" dirty="0">
                <a:solidFill>
                  <a:srgbClr val="92D050"/>
                </a:solidFill>
                <a:latin typeface="Calibri" panose="020F0502020204030204" pitchFamily="34" charset="0"/>
                <a:cs typeface="Calibri" panose="020F0502020204030204" pitchFamily="34" charset="0"/>
              </a:rPr>
              <a:t>* Kostenpflichtiges Mittagessen durch Caterer Taste Next (zur Wahl)</a:t>
            </a:r>
          </a:p>
          <a:p>
            <a:r>
              <a:rPr lang="de-DE" sz="2000" b="1" dirty="0">
                <a:solidFill>
                  <a:srgbClr val="92D050"/>
                </a:solidFill>
                <a:latin typeface="Calibri" panose="020F0502020204030204" pitchFamily="34" charset="0"/>
                <a:cs typeface="Calibri" panose="020F0502020204030204" pitchFamily="34" charset="0"/>
              </a:rPr>
              <a:t>* Ggf. tägliche, kostenpflichtige Randzeitenbetreuung von 16 - 17 Uhr, freitags ab </a:t>
            </a:r>
            <a:r>
              <a:rPr lang="de-DE" b="1" dirty="0">
                <a:solidFill>
                  <a:srgbClr val="92D050"/>
                </a:solidFill>
                <a:latin typeface="Calibri" panose="020F0502020204030204" pitchFamily="34" charset="0"/>
                <a:cs typeface="Calibri" panose="020F0502020204030204" pitchFamily="34" charset="0"/>
              </a:rPr>
              <a:t>11.25 – 17.00 Uhr</a:t>
            </a:r>
            <a:r>
              <a:rPr lang="de-DE" sz="2000" b="1" dirty="0">
                <a:solidFill>
                  <a:srgbClr val="92D050"/>
                </a:solidFill>
                <a:latin typeface="Calibri" panose="020F0502020204030204" pitchFamily="34" charset="0"/>
                <a:cs typeface="Calibri" panose="020F0502020204030204" pitchFamily="34" charset="0"/>
              </a:rPr>
              <a:t> für Kinder berufstätiger Eltern</a:t>
            </a:r>
          </a:p>
        </p:txBody>
      </p:sp>
      <p:pic>
        <p:nvPicPr>
          <p:cNvPr id="5" name="Grafik 4" descr="Ein Bild, das Clipart, Zeichnung, Kinderkunst, Darstellung enthält.&#10;&#10;Automatisch generierte Beschreibung">
            <a:extLst>
              <a:ext uri="{FF2B5EF4-FFF2-40B4-BE49-F238E27FC236}">
                <a16:creationId xmlns:a16="http://schemas.microsoft.com/office/drawing/2014/main" id="{7111D2DF-010B-7ED0-B64A-D7EDBF4AD772}"/>
              </a:ext>
            </a:extLst>
          </p:cNvPr>
          <p:cNvPicPr>
            <a:picLocks noChangeAspect="1"/>
          </p:cNvPicPr>
          <p:nvPr/>
        </p:nvPicPr>
        <p:blipFill>
          <a:blip r:embed="rId2"/>
          <a:stretch>
            <a:fillRect/>
          </a:stretch>
        </p:blipFill>
        <p:spPr>
          <a:xfrm>
            <a:off x="8146153" y="609600"/>
            <a:ext cx="3139163" cy="3139163"/>
          </a:xfrm>
          <a:prstGeom prst="rect">
            <a:avLst/>
          </a:prstGeom>
        </p:spPr>
      </p:pic>
    </p:spTree>
    <p:extLst>
      <p:ext uri="{BB962C8B-B14F-4D97-AF65-F5344CB8AC3E}">
        <p14:creationId xmlns:p14="http://schemas.microsoft.com/office/powerpoint/2010/main" val="3008819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42" name="Rectangle 4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cxnSp>
        <p:nvCxnSpPr>
          <p:cNvPr id="44" name="Straight Connector 4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6" name="Rectangle 45">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2" name="Titel 1"/>
          <p:cNvSpPr>
            <a:spLocks noGrp="1"/>
          </p:cNvSpPr>
          <p:nvPr>
            <p:ph type="title"/>
          </p:nvPr>
        </p:nvSpPr>
        <p:spPr>
          <a:xfrm>
            <a:off x="8076230" y="1352028"/>
            <a:ext cx="3659246" cy="2926080"/>
          </a:xfrm>
        </p:spPr>
        <p:txBody>
          <a:bodyPr vert="horz" lIns="91440" tIns="45720" rIns="91440" bIns="45720" rtlCol="0" anchor="b">
            <a:normAutofit fontScale="90000"/>
          </a:bodyPr>
          <a:lstStyle/>
          <a:p>
            <a:br>
              <a:rPr lang="en-US" sz="2400" b="1" dirty="0">
                <a:solidFill>
                  <a:srgbClr val="FFFFFF"/>
                </a:solidFill>
              </a:rPr>
            </a:br>
            <a:br>
              <a:rPr lang="en-US" sz="2400" b="1" dirty="0">
                <a:solidFill>
                  <a:srgbClr val="FFFFFF"/>
                </a:solidFill>
              </a:rPr>
            </a:br>
            <a:br>
              <a:rPr lang="en-US" sz="2400" b="1" dirty="0">
                <a:solidFill>
                  <a:srgbClr val="FFFFFF"/>
                </a:solidFill>
              </a:rPr>
            </a:br>
            <a:br>
              <a:rPr lang="en-US" sz="2400" b="1" dirty="0">
                <a:solidFill>
                  <a:srgbClr val="FFFFFF"/>
                </a:solidFill>
              </a:rPr>
            </a:br>
            <a:r>
              <a:rPr lang="en-US" sz="3600" b="1" dirty="0" err="1">
                <a:solidFill>
                  <a:schemeClr val="tx1"/>
                </a:solidFill>
              </a:rPr>
              <a:t>Tagesstruktur</a:t>
            </a:r>
            <a:r>
              <a:rPr lang="en-US" sz="3600" b="1" dirty="0">
                <a:solidFill>
                  <a:schemeClr val="tx1"/>
                </a:solidFill>
              </a:rPr>
              <a:t> &amp; </a:t>
            </a:r>
            <a:r>
              <a:rPr lang="en-US" sz="3600" b="1" dirty="0" err="1">
                <a:solidFill>
                  <a:schemeClr val="tx1"/>
                </a:solidFill>
              </a:rPr>
              <a:t>Wochenübersicht</a:t>
            </a:r>
            <a:r>
              <a:rPr lang="en-US" sz="3600" b="1" dirty="0">
                <a:solidFill>
                  <a:schemeClr val="tx1"/>
                </a:solidFill>
              </a:rPr>
              <a:t> </a:t>
            </a:r>
            <a:r>
              <a:rPr lang="en-US" sz="3600" b="1" dirty="0" err="1">
                <a:solidFill>
                  <a:schemeClr val="tx1"/>
                </a:solidFill>
              </a:rPr>
              <a:t>im</a:t>
            </a:r>
            <a:r>
              <a:rPr lang="en-US" sz="3600" b="1" dirty="0">
                <a:solidFill>
                  <a:schemeClr val="tx1"/>
                </a:solidFill>
              </a:rPr>
              <a:t> </a:t>
            </a:r>
            <a:r>
              <a:rPr lang="en-US" sz="3600" b="1" dirty="0" err="1">
                <a:solidFill>
                  <a:schemeClr val="tx1"/>
                </a:solidFill>
              </a:rPr>
              <a:t>Schuljahr</a:t>
            </a:r>
            <a:r>
              <a:rPr lang="en-US" sz="3600" b="1" dirty="0">
                <a:solidFill>
                  <a:schemeClr val="tx1"/>
                </a:solidFill>
              </a:rPr>
              <a:t> 2023/24</a:t>
            </a:r>
            <a:br>
              <a:rPr lang="en-US" sz="2400" b="1" dirty="0">
                <a:solidFill>
                  <a:srgbClr val="FFFFFF"/>
                </a:solidFill>
              </a:rPr>
            </a:br>
            <a:endParaRPr lang="en-US" sz="2400" b="1" dirty="0">
              <a:solidFill>
                <a:srgbClr val="FFFFFF"/>
              </a:solidFill>
            </a:endParaRPr>
          </a:p>
        </p:txBody>
      </p:sp>
      <p:sp>
        <p:nvSpPr>
          <p:cNvPr id="50" name="Rectangle 49">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pic>
        <p:nvPicPr>
          <p:cNvPr id="15" name="Grafik 14" descr="Ein Bild, das Zeichnung, Kinderkunst, Cartoon, Clipart enthält.&#10;&#10;Automatisch generierte Beschreibung">
            <a:extLst>
              <a:ext uri="{FF2B5EF4-FFF2-40B4-BE49-F238E27FC236}">
                <a16:creationId xmlns:a16="http://schemas.microsoft.com/office/drawing/2014/main" id="{E61001F0-7B21-5CC5-B395-6596334BD37C}"/>
              </a:ext>
            </a:extLst>
          </p:cNvPr>
          <p:cNvPicPr>
            <a:picLocks noChangeAspect="1"/>
          </p:cNvPicPr>
          <p:nvPr/>
        </p:nvPicPr>
        <p:blipFill>
          <a:blip r:embed="rId2"/>
          <a:stretch>
            <a:fillRect/>
          </a:stretch>
        </p:blipFill>
        <p:spPr>
          <a:xfrm>
            <a:off x="5665490" y="4770906"/>
            <a:ext cx="1863126" cy="1863126"/>
          </a:xfrm>
          <a:prstGeom prst="rect">
            <a:avLst/>
          </a:prstGeom>
        </p:spPr>
      </p:pic>
      <p:pic>
        <p:nvPicPr>
          <p:cNvPr id="4" name="Grafik 3">
            <a:extLst>
              <a:ext uri="{FF2B5EF4-FFF2-40B4-BE49-F238E27FC236}">
                <a16:creationId xmlns:a16="http://schemas.microsoft.com/office/drawing/2014/main" id="{DF17E290-0897-9CC4-A948-CCABD6E9EE20}"/>
              </a:ext>
            </a:extLst>
          </p:cNvPr>
          <p:cNvPicPr>
            <a:picLocks noChangeAspect="1"/>
          </p:cNvPicPr>
          <p:nvPr/>
        </p:nvPicPr>
        <p:blipFill rotWithShape="1">
          <a:blip r:embed="rId3"/>
          <a:srcRect l="27165" t="12857" r="30858" b="12192"/>
          <a:stretch/>
        </p:blipFill>
        <p:spPr>
          <a:xfrm>
            <a:off x="205154" y="4844030"/>
            <a:ext cx="1002504" cy="1790002"/>
          </a:xfrm>
          <a:prstGeom prst="rect">
            <a:avLst/>
          </a:prstGeom>
        </p:spPr>
      </p:pic>
      <p:pic>
        <p:nvPicPr>
          <p:cNvPr id="3" name="Grafik 2" descr="Ein Bild, das Text, Screenshot, Software, Computersymbol enthält.&#10;&#10;Automatisch generierte Beschreibung">
            <a:extLst>
              <a:ext uri="{FF2B5EF4-FFF2-40B4-BE49-F238E27FC236}">
                <a16:creationId xmlns:a16="http://schemas.microsoft.com/office/drawing/2014/main" id="{71B163C1-0449-5293-C463-F994305FE25B}"/>
              </a:ext>
            </a:extLst>
          </p:cNvPr>
          <p:cNvPicPr>
            <a:picLocks noChangeAspect="1"/>
          </p:cNvPicPr>
          <p:nvPr/>
        </p:nvPicPr>
        <p:blipFill rotWithShape="1">
          <a:blip r:embed="rId4"/>
          <a:srcRect l="24140" t="29591" r="22178" b="15931"/>
          <a:stretch/>
        </p:blipFill>
        <p:spPr bwMode="auto">
          <a:xfrm>
            <a:off x="706406" y="1286735"/>
            <a:ext cx="5839317" cy="33333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0324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a:xfrm>
            <a:off x="598325" y="77153"/>
            <a:ext cx="8229601" cy="603997"/>
          </a:xfrm>
        </p:spPr>
        <p:txBody>
          <a:bodyPr>
            <a:normAutofit/>
          </a:bodyPr>
          <a:lstStyle/>
          <a:p>
            <a:r>
              <a:rPr lang="de-DE" altLang="de-DE" sz="2600" b="1" dirty="0">
                <a:solidFill>
                  <a:srgbClr val="92D050"/>
                </a:solidFill>
                <a:latin typeface="Calibri" panose="020F0502020204030204" pitchFamily="34" charset="0"/>
                <a:cs typeface="Calibri" panose="020F0502020204030204" pitchFamily="34" charset="0"/>
              </a:rPr>
              <a:t>Grundlagen und Ziele der Ganztagsschule</a:t>
            </a:r>
          </a:p>
        </p:txBody>
      </p:sp>
      <p:sp>
        <p:nvSpPr>
          <p:cNvPr id="29699" name="Inhaltsplatzhalter 2"/>
          <p:cNvSpPr>
            <a:spLocks noGrp="1"/>
          </p:cNvSpPr>
          <p:nvPr>
            <p:ph idx="1"/>
          </p:nvPr>
        </p:nvSpPr>
        <p:spPr>
          <a:xfrm>
            <a:off x="7578660" y="3633781"/>
            <a:ext cx="4330700" cy="3959225"/>
          </a:xfrm>
        </p:spPr>
        <p:txBody>
          <a:bodyPr>
            <a:normAutofit/>
          </a:bodyPr>
          <a:lstStyle/>
          <a:p>
            <a:pPr marL="0" indent="0" algn="r">
              <a:buNone/>
            </a:pPr>
            <a:endParaRPr lang="de-DE" altLang="de-DE" sz="2000" dirty="0">
              <a:solidFill>
                <a:srgbClr val="002060"/>
              </a:solidFill>
              <a:latin typeface="Calibri" panose="020F0502020204030204" pitchFamily="34" charset="0"/>
              <a:cs typeface="Calibri" panose="020F0502020204030204" pitchFamily="34" charset="0"/>
            </a:endParaRPr>
          </a:p>
          <a:p>
            <a:pPr marL="0" indent="0" algn="r">
              <a:buNone/>
            </a:pPr>
            <a:endParaRPr lang="de-DE" altLang="de-DE" sz="2000" dirty="0">
              <a:solidFill>
                <a:srgbClr val="002060"/>
              </a:solidFill>
              <a:latin typeface="Calibri" panose="020F0502020204030204" pitchFamily="34" charset="0"/>
              <a:cs typeface="Calibri" panose="020F0502020204030204" pitchFamily="34" charset="0"/>
            </a:endParaRPr>
          </a:p>
          <a:p>
            <a:pPr marL="0" indent="0">
              <a:buNone/>
            </a:pPr>
            <a:endParaRPr lang="de-DE" altLang="de-DE" sz="2000" dirty="0">
              <a:solidFill>
                <a:srgbClr val="002060"/>
              </a:solidFill>
              <a:latin typeface="Calibri" panose="020F0502020204030204" pitchFamily="34" charset="0"/>
              <a:cs typeface="Calibri" panose="020F0502020204030204" pitchFamily="34" charset="0"/>
            </a:endParaRPr>
          </a:p>
        </p:txBody>
      </p:sp>
      <p:sp>
        <p:nvSpPr>
          <p:cNvPr id="2" name="Rechteck 1"/>
          <p:cNvSpPr>
            <a:spLocks noChangeArrowheads="1"/>
          </p:cNvSpPr>
          <p:nvPr/>
        </p:nvSpPr>
        <p:spPr bwMode="auto">
          <a:xfrm>
            <a:off x="598324" y="1114931"/>
            <a:ext cx="10425749"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2000" b="1" dirty="0">
                <a:solidFill>
                  <a:srgbClr val="002060"/>
                </a:solidFill>
                <a:latin typeface="Calibri" panose="020F0502020204030204" pitchFamily="34" charset="0"/>
                <a:cs typeface="Calibri" panose="020F0502020204030204" pitchFamily="34" charset="0"/>
              </a:rPr>
              <a:t>Das spricht für die Ganztagsschule:</a:t>
            </a:r>
          </a:p>
          <a:p>
            <a:pPr>
              <a:spcBef>
                <a:spcPct val="0"/>
              </a:spcBef>
              <a:buFontTx/>
              <a:buNone/>
            </a:pPr>
            <a:endParaRPr lang="de-DE" altLang="de-DE" sz="2000" dirty="0">
              <a:solidFill>
                <a:srgbClr val="002060"/>
              </a:solidFill>
              <a:latin typeface="Calibri" panose="020F0502020204030204" pitchFamily="34" charset="0"/>
              <a:cs typeface="Calibri" panose="020F0502020204030204" pitchFamily="34" charset="0"/>
            </a:endParaRPr>
          </a:p>
          <a:p>
            <a:pPr marL="342900" indent="-342900">
              <a:spcBef>
                <a:spcPct val="0"/>
              </a:spcBef>
            </a:pPr>
            <a:r>
              <a:rPr lang="de-DE" altLang="de-DE" sz="2000" dirty="0">
                <a:solidFill>
                  <a:srgbClr val="002060"/>
                </a:solidFill>
                <a:latin typeface="Calibri" panose="020F0502020204030204" pitchFamily="34" charset="0"/>
                <a:cs typeface="Calibri" panose="020F0502020204030204" pitchFamily="34" charset="0"/>
              </a:rPr>
              <a:t>umfassende </a:t>
            </a:r>
            <a:r>
              <a:rPr lang="de-DE" altLang="de-DE" sz="2000" b="1" dirty="0">
                <a:solidFill>
                  <a:srgbClr val="002060"/>
                </a:solidFill>
                <a:latin typeface="Calibri" panose="020F0502020204030204" pitchFamily="34" charset="0"/>
                <a:cs typeface="Calibri" panose="020F0502020204030204" pitchFamily="34" charset="0"/>
              </a:rPr>
              <a:t>Bildungschancen</a:t>
            </a:r>
            <a:r>
              <a:rPr lang="de-DE" altLang="de-DE" sz="2000" dirty="0">
                <a:solidFill>
                  <a:srgbClr val="002060"/>
                </a:solidFill>
                <a:latin typeface="Calibri" panose="020F0502020204030204" pitchFamily="34" charset="0"/>
                <a:cs typeface="Calibri" panose="020F0502020204030204" pitchFamily="34" charset="0"/>
              </a:rPr>
              <a:t> durch Förderung im Ganztag</a:t>
            </a:r>
          </a:p>
          <a:p>
            <a:pPr marL="342900" indent="-342900">
              <a:spcBef>
                <a:spcPct val="0"/>
              </a:spcBef>
            </a:pPr>
            <a:r>
              <a:rPr lang="de-DE" altLang="de-DE" sz="2000" dirty="0">
                <a:solidFill>
                  <a:srgbClr val="002060"/>
                </a:solidFill>
                <a:latin typeface="Calibri" panose="020F0502020204030204" pitchFamily="34" charset="0"/>
                <a:cs typeface="Calibri" panose="020F0502020204030204" pitchFamily="34" charset="0"/>
              </a:rPr>
              <a:t>erweiterte </a:t>
            </a:r>
            <a:r>
              <a:rPr lang="de-DE" altLang="de-DE" sz="2000" b="1" dirty="0">
                <a:solidFill>
                  <a:srgbClr val="002060"/>
                </a:solidFill>
                <a:latin typeface="Calibri" panose="020F0502020204030204" pitchFamily="34" charset="0"/>
                <a:cs typeface="Calibri" panose="020F0502020204030204" pitchFamily="34" charset="0"/>
              </a:rPr>
              <a:t>Lernchancen</a:t>
            </a:r>
            <a:r>
              <a:rPr lang="de-DE" altLang="de-DE" sz="2000" dirty="0">
                <a:solidFill>
                  <a:srgbClr val="002060"/>
                </a:solidFill>
                <a:latin typeface="Calibri" panose="020F0502020204030204" pitchFamily="34" charset="0"/>
                <a:cs typeface="Calibri" panose="020F0502020204030204" pitchFamily="34" charset="0"/>
              </a:rPr>
              <a:t> durch eine ganzheitliche Lernkultur im Lebensraum Schule</a:t>
            </a:r>
          </a:p>
          <a:p>
            <a:pPr marL="342900" indent="-342900">
              <a:spcBef>
                <a:spcPct val="0"/>
              </a:spcBef>
            </a:pPr>
            <a:r>
              <a:rPr lang="de-DE" altLang="de-DE" sz="2000" b="1" dirty="0">
                <a:solidFill>
                  <a:srgbClr val="002060"/>
                </a:solidFill>
                <a:latin typeface="Calibri" panose="020F0502020204030204" pitchFamily="34" charset="0"/>
                <a:cs typeface="Calibri" panose="020F0502020204030204" pitchFamily="34" charset="0"/>
              </a:rPr>
              <a:t>rhythmisierter Tagesablauf </a:t>
            </a:r>
            <a:r>
              <a:rPr lang="de-DE" altLang="de-DE" sz="2000" dirty="0">
                <a:solidFill>
                  <a:srgbClr val="002060"/>
                </a:solidFill>
                <a:latin typeface="Calibri" panose="020F0502020204030204" pitchFamily="34" charset="0"/>
                <a:cs typeface="Calibri" panose="020F0502020204030204" pitchFamily="34" charset="0"/>
              </a:rPr>
              <a:t>mit Lernen und Entspannung im Wechsel</a:t>
            </a:r>
          </a:p>
          <a:p>
            <a:pPr marL="342900" indent="-342900">
              <a:spcBef>
                <a:spcPct val="0"/>
              </a:spcBef>
            </a:pPr>
            <a:r>
              <a:rPr lang="de-DE" altLang="de-DE" sz="2000" b="1" dirty="0">
                <a:solidFill>
                  <a:srgbClr val="002060"/>
                </a:solidFill>
                <a:latin typeface="Calibri" panose="020F0502020204030204" pitchFamily="34" charset="0"/>
                <a:cs typeface="Calibri" panose="020F0502020204030204" pitchFamily="34" charset="0"/>
              </a:rPr>
              <a:t>Lernen </a:t>
            </a:r>
            <a:r>
              <a:rPr lang="de-DE" altLang="de-DE" sz="2000" b="1" dirty="0" err="1">
                <a:solidFill>
                  <a:srgbClr val="002060"/>
                </a:solidFill>
                <a:latin typeface="Calibri" panose="020F0502020204030204" pitchFamily="34" charset="0"/>
                <a:cs typeface="Calibri" panose="020F0502020204030204" pitchFamily="34" charset="0"/>
              </a:rPr>
              <a:t>lernen</a:t>
            </a:r>
            <a:r>
              <a:rPr lang="de-DE" altLang="de-DE" sz="2000" dirty="0">
                <a:solidFill>
                  <a:srgbClr val="002060"/>
                </a:solidFill>
                <a:latin typeface="Calibri" panose="020F0502020204030204" pitchFamily="34" charset="0"/>
                <a:cs typeface="Calibri" panose="020F0502020204030204" pitchFamily="34" charset="0"/>
              </a:rPr>
              <a:t> und </a:t>
            </a:r>
            <a:r>
              <a:rPr lang="de-DE" altLang="de-DE" sz="2000" b="1" dirty="0">
                <a:solidFill>
                  <a:srgbClr val="002060"/>
                </a:solidFill>
                <a:latin typeface="Calibri" panose="020F0502020204030204" pitchFamily="34" charset="0"/>
                <a:cs typeface="Calibri" panose="020F0502020204030204" pitchFamily="34" charset="0"/>
              </a:rPr>
              <a:t>Übungsaufgaben</a:t>
            </a:r>
            <a:r>
              <a:rPr lang="de-DE" altLang="de-DE" sz="2000" dirty="0">
                <a:solidFill>
                  <a:srgbClr val="002060"/>
                </a:solidFill>
                <a:latin typeface="Calibri" panose="020F0502020204030204" pitchFamily="34" charset="0"/>
                <a:cs typeface="Calibri" panose="020F0502020204030204" pitchFamily="34" charset="0"/>
              </a:rPr>
              <a:t> in der Schule statt Hausaufgabenfrust</a:t>
            </a:r>
          </a:p>
          <a:p>
            <a:pPr marL="342900" indent="-342900">
              <a:spcBef>
                <a:spcPct val="0"/>
              </a:spcBef>
            </a:pPr>
            <a:r>
              <a:rPr lang="de-DE" altLang="de-DE" sz="2000" b="1" dirty="0">
                <a:solidFill>
                  <a:srgbClr val="002060"/>
                </a:solidFill>
                <a:latin typeface="Calibri" panose="020F0502020204030204" pitchFamily="34" charset="0"/>
                <a:cs typeface="Calibri" panose="020F0502020204030204" pitchFamily="34" charset="0"/>
              </a:rPr>
              <a:t>soziales und interkulturelles Lernen</a:t>
            </a:r>
            <a:r>
              <a:rPr lang="de-DE" altLang="de-DE" sz="2000" dirty="0">
                <a:solidFill>
                  <a:srgbClr val="002060"/>
                </a:solidFill>
                <a:latin typeface="Calibri" panose="020F0502020204030204" pitchFamily="34" charset="0"/>
                <a:cs typeface="Calibri" panose="020F0502020204030204" pitchFamily="34" charset="0"/>
              </a:rPr>
              <a:t> durch zusätzliche Lernpartner</a:t>
            </a:r>
          </a:p>
          <a:p>
            <a:pPr marL="342900" indent="-342900">
              <a:spcBef>
                <a:spcPct val="0"/>
              </a:spcBef>
            </a:pPr>
            <a:r>
              <a:rPr lang="de-DE" altLang="de-DE" sz="2000" dirty="0">
                <a:solidFill>
                  <a:srgbClr val="002060"/>
                </a:solidFill>
                <a:latin typeface="Calibri" panose="020F0502020204030204" pitchFamily="34" charset="0"/>
                <a:cs typeface="Calibri" panose="020F0502020204030204" pitchFamily="34" charset="0"/>
              </a:rPr>
              <a:t>bereichernde </a:t>
            </a:r>
            <a:r>
              <a:rPr lang="de-DE" altLang="de-DE" sz="2000" b="1" dirty="0">
                <a:solidFill>
                  <a:srgbClr val="002060"/>
                </a:solidFill>
                <a:latin typeface="Calibri" panose="020F0502020204030204" pitchFamily="34" charset="0"/>
                <a:cs typeface="Calibri" panose="020F0502020204030204" pitchFamily="34" charset="0"/>
              </a:rPr>
              <a:t>Kooperationen </a:t>
            </a:r>
            <a:r>
              <a:rPr lang="de-DE" altLang="de-DE" sz="2000" dirty="0">
                <a:solidFill>
                  <a:srgbClr val="002060"/>
                </a:solidFill>
                <a:latin typeface="Calibri" panose="020F0502020204030204" pitchFamily="34" charset="0"/>
                <a:cs typeface="Calibri" panose="020F0502020204030204" pitchFamily="34" charset="0"/>
              </a:rPr>
              <a:t>mit unseren Netzwerkpartnern, Vereinen und Institutionen</a:t>
            </a:r>
          </a:p>
          <a:p>
            <a:pPr marL="342900" indent="-342900">
              <a:spcBef>
                <a:spcPct val="0"/>
              </a:spcBef>
            </a:pPr>
            <a:r>
              <a:rPr lang="de-DE" altLang="de-DE" sz="2000" dirty="0">
                <a:solidFill>
                  <a:srgbClr val="002060"/>
                </a:solidFill>
                <a:latin typeface="Calibri" panose="020F0502020204030204" pitchFamily="34" charset="0"/>
                <a:cs typeface="Calibri" panose="020F0502020204030204" pitchFamily="34" charset="0"/>
              </a:rPr>
              <a:t>…</a:t>
            </a:r>
          </a:p>
          <a:p>
            <a:pPr>
              <a:spcBef>
                <a:spcPct val="0"/>
              </a:spcBef>
              <a:buNone/>
            </a:pPr>
            <a:endParaRPr lang="de-DE" altLang="de-DE" sz="2000" dirty="0">
              <a:solidFill>
                <a:srgbClr val="002060"/>
              </a:solidFill>
              <a:latin typeface="Calibri" panose="020F0502020204030204" pitchFamily="34" charset="0"/>
              <a:cs typeface="Calibri" panose="020F0502020204030204" pitchFamily="34" charset="0"/>
            </a:endParaRPr>
          </a:p>
          <a:p>
            <a:pPr>
              <a:spcBef>
                <a:spcPct val="0"/>
              </a:spcBef>
              <a:buNone/>
            </a:pPr>
            <a:r>
              <a:rPr lang="de-DE" altLang="de-DE" sz="2000" dirty="0">
                <a:solidFill>
                  <a:srgbClr val="002060"/>
                </a:solidFill>
                <a:latin typeface="Calibri" panose="020F0502020204030204" pitchFamily="34" charset="0"/>
                <a:cs typeface="Calibri" panose="020F0502020204030204" pitchFamily="34" charset="0"/>
              </a:rPr>
              <a:t>Als Eltern entscheiden Sie, ob Sie Ihr Kind an einer Halbtagsgrundschule oder an einer Ganztagsgrundschule anmelden. </a:t>
            </a:r>
          </a:p>
          <a:p>
            <a:pPr>
              <a:spcBef>
                <a:spcPct val="0"/>
              </a:spcBef>
              <a:buFontTx/>
              <a:buNone/>
            </a:pPr>
            <a:endParaRPr lang="de-DE" altLang="de-DE" sz="2000" dirty="0">
              <a:solidFill>
                <a:srgbClr val="002060"/>
              </a:solidFill>
              <a:latin typeface="Calibri" panose="020F0502020204030204" pitchFamily="34" charset="0"/>
              <a:cs typeface="Calibri" panose="020F0502020204030204" pitchFamily="34" charset="0"/>
            </a:endParaRPr>
          </a:p>
          <a:p>
            <a:pPr>
              <a:spcBef>
                <a:spcPct val="0"/>
              </a:spcBef>
              <a:buFontTx/>
              <a:buNone/>
            </a:pPr>
            <a:r>
              <a:rPr lang="de-DE" altLang="de-DE" sz="2000" dirty="0">
                <a:solidFill>
                  <a:srgbClr val="002060"/>
                </a:solidFill>
                <a:latin typeface="Calibri" panose="020F0502020204030204" pitchFamily="34" charset="0"/>
                <a:cs typeface="Calibri" panose="020F0502020204030204" pitchFamily="34" charset="0"/>
              </a:rPr>
              <a:t>Nähere Informationen finden Sie im </a:t>
            </a:r>
            <a:r>
              <a:rPr lang="de-DE" altLang="de-DE" sz="2000" b="1" dirty="0">
                <a:solidFill>
                  <a:srgbClr val="002060"/>
                </a:solidFill>
                <a:latin typeface="Calibri" panose="020F0502020204030204" pitchFamily="34" charset="0"/>
                <a:cs typeface="Calibri" panose="020F0502020204030204" pitchFamily="34" charset="0"/>
              </a:rPr>
              <a:t>Bildungsplan</a:t>
            </a:r>
            <a:r>
              <a:rPr lang="de-DE" altLang="de-DE" sz="2000" dirty="0">
                <a:solidFill>
                  <a:srgbClr val="002060"/>
                </a:solidFill>
                <a:latin typeface="Calibri" panose="020F0502020204030204" pitchFamily="34" charset="0"/>
                <a:cs typeface="Calibri" panose="020F0502020204030204" pitchFamily="34" charset="0"/>
              </a:rPr>
              <a:t> des Landes Baden-Württemberg sowie im </a:t>
            </a:r>
            <a:r>
              <a:rPr lang="de-DE" altLang="de-DE" sz="2000" b="1" dirty="0">
                <a:solidFill>
                  <a:srgbClr val="002060"/>
                </a:solidFill>
                <a:latin typeface="Calibri" panose="020F0502020204030204" pitchFamily="34" charset="0"/>
                <a:cs typeface="Calibri" panose="020F0502020204030204" pitchFamily="34" charset="0"/>
              </a:rPr>
              <a:t>Bildungsbericht</a:t>
            </a:r>
            <a:r>
              <a:rPr lang="de-DE" altLang="de-DE" sz="2000" dirty="0">
                <a:solidFill>
                  <a:srgbClr val="002060"/>
                </a:solidFill>
                <a:latin typeface="Calibri" panose="020F0502020204030204" pitchFamily="34" charset="0"/>
                <a:cs typeface="Calibri" panose="020F0502020204030204" pitchFamily="34" charset="0"/>
              </a:rPr>
              <a:t> der Stadt Mannheim: </a:t>
            </a:r>
          </a:p>
          <a:p>
            <a:pPr>
              <a:spcBef>
                <a:spcPct val="0"/>
              </a:spcBef>
              <a:buFontTx/>
              <a:buNone/>
            </a:pPr>
            <a:endParaRPr lang="de-DE" altLang="de-DE" sz="2000" dirty="0">
              <a:solidFill>
                <a:srgbClr val="002060"/>
              </a:solidFill>
              <a:latin typeface="Calibri" panose="020F0502020204030204" pitchFamily="34" charset="0"/>
              <a:cs typeface="Calibri" panose="020F0502020204030204" pitchFamily="34" charset="0"/>
            </a:endParaRPr>
          </a:p>
          <a:p>
            <a:pPr>
              <a:spcBef>
                <a:spcPct val="0"/>
              </a:spcBef>
              <a:buNone/>
            </a:pPr>
            <a:endParaRPr lang="de-DE" altLang="de-DE" sz="2000" dirty="0">
              <a:solidFill>
                <a:srgbClr val="002060"/>
              </a:solidFill>
              <a:latin typeface="Calibri" panose="020F0502020204030204" pitchFamily="34" charset="0"/>
              <a:cs typeface="Calibri" panose="020F0502020204030204" pitchFamily="34" charset="0"/>
            </a:endParaRPr>
          </a:p>
          <a:p>
            <a:pPr>
              <a:spcBef>
                <a:spcPct val="0"/>
              </a:spcBef>
              <a:buNone/>
            </a:pPr>
            <a:endParaRPr lang="de-DE" altLang="de-DE" sz="2000" dirty="0">
              <a:solidFill>
                <a:srgbClr val="002060"/>
              </a:solidFill>
              <a:latin typeface="Calibri" panose="020F0502020204030204" pitchFamily="34" charset="0"/>
              <a:cs typeface="Calibri" panose="020F0502020204030204" pitchFamily="34" charset="0"/>
            </a:endParaRPr>
          </a:p>
          <a:p>
            <a:pPr>
              <a:spcBef>
                <a:spcPct val="0"/>
              </a:spcBef>
              <a:buFontTx/>
              <a:buNone/>
            </a:pPr>
            <a:endParaRPr lang="de-DE" altLang="de-DE" sz="2000" dirty="0">
              <a:solidFill>
                <a:srgbClr val="002060"/>
              </a:solidFill>
              <a:latin typeface="Calibri" panose="020F0502020204030204" pitchFamily="34" charset="0"/>
              <a:cs typeface="Calibri" panose="020F0502020204030204" pitchFamily="34" charset="0"/>
            </a:endParaRPr>
          </a:p>
        </p:txBody>
      </p:sp>
      <p:sp>
        <p:nvSpPr>
          <p:cNvPr id="3" name="Rechteck 2"/>
          <p:cNvSpPr>
            <a:spLocks noChangeArrowheads="1"/>
          </p:cNvSpPr>
          <p:nvPr/>
        </p:nvSpPr>
        <p:spPr bwMode="auto">
          <a:xfrm>
            <a:off x="4833995" y="5602380"/>
            <a:ext cx="24840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600" dirty="0">
                <a:solidFill>
                  <a:srgbClr val="000000"/>
                </a:solidFill>
                <a:latin typeface="Calibri" panose="020F0502020204030204" pitchFamily="34" charset="0"/>
                <a:cs typeface="Calibri" panose="020F0502020204030204" pitchFamily="34" charset="0"/>
                <a:hlinkClick r:id="rId2"/>
              </a:rPr>
              <a:t>www.ganztagsschule-bw.de</a:t>
            </a:r>
            <a:endParaRPr lang="de-DE" altLang="de-DE" sz="1600" dirty="0">
              <a:solidFill>
                <a:srgbClr val="000000"/>
              </a:solidFill>
              <a:latin typeface="Calibri" panose="020F0502020204030204" pitchFamily="34" charset="0"/>
              <a:cs typeface="Calibri" panose="020F0502020204030204" pitchFamily="34" charset="0"/>
            </a:endParaRPr>
          </a:p>
        </p:txBody>
      </p:sp>
      <p:pic>
        <p:nvPicPr>
          <p:cNvPr id="7" name="Grafik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2766" y="5611598"/>
            <a:ext cx="900072" cy="1121337"/>
          </a:xfrm>
          <a:prstGeom prst="rect">
            <a:avLst/>
          </a:prstGeom>
        </p:spPr>
      </p:pic>
      <p:pic>
        <p:nvPicPr>
          <p:cNvPr id="8" name="Grafik 7">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7504" y="5611598"/>
            <a:ext cx="924099" cy="1122035"/>
          </a:xfrm>
          <a:prstGeom prst="rect">
            <a:avLst/>
          </a:prstGeom>
          <a:ln w="22225">
            <a:solidFill>
              <a:schemeClr val="tx1"/>
            </a:solidFill>
          </a:ln>
          <a:effectLst>
            <a:softEdge rad="31750"/>
          </a:effectLst>
        </p:spPr>
      </p:pic>
      <p:pic>
        <p:nvPicPr>
          <p:cNvPr id="5" name="Grafik 4" descr="Ein Bild, das Zeichnung, Kinderkunst, Darstellung, Entwurf enthält.&#10;&#10;Automatisch generierte Beschreibung">
            <a:extLst>
              <a:ext uri="{FF2B5EF4-FFF2-40B4-BE49-F238E27FC236}">
                <a16:creationId xmlns:a16="http://schemas.microsoft.com/office/drawing/2014/main" id="{E3BEA2C8-AD64-6746-21F2-8BABE6862C6D}"/>
              </a:ext>
            </a:extLst>
          </p:cNvPr>
          <p:cNvPicPr>
            <a:picLocks noChangeAspect="1"/>
          </p:cNvPicPr>
          <p:nvPr/>
        </p:nvPicPr>
        <p:blipFill>
          <a:blip r:embed="rId7"/>
          <a:stretch>
            <a:fillRect/>
          </a:stretch>
        </p:blipFill>
        <p:spPr>
          <a:xfrm>
            <a:off x="10263727" y="258579"/>
            <a:ext cx="1329948" cy="1329948"/>
          </a:xfrm>
          <a:prstGeom prst="rect">
            <a:avLst/>
          </a:prstGeom>
        </p:spPr>
      </p:pic>
      <p:pic>
        <p:nvPicPr>
          <p:cNvPr id="9" name="Grafik 8" descr="Ein Bild, das Zeichnung, Kinderkunst, Entwurf, Darstellung enthält.&#10;&#10;Automatisch generierte Beschreibung">
            <a:extLst>
              <a:ext uri="{FF2B5EF4-FFF2-40B4-BE49-F238E27FC236}">
                <a16:creationId xmlns:a16="http://schemas.microsoft.com/office/drawing/2014/main" id="{3E65F475-C55B-CB1D-B193-3C763322B9BF}"/>
              </a:ext>
            </a:extLst>
          </p:cNvPr>
          <p:cNvPicPr>
            <a:picLocks noChangeAspect="1"/>
          </p:cNvPicPr>
          <p:nvPr/>
        </p:nvPicPr>
        <p:blipFill rotWithShape="1">
          <a:blip r:embed="rId8"/>
          <a:srcRect l="20990" t="11024" r="16317" b="13855"/>
          <a:stretch/>
        </p:blipFill>
        <p:spPr>
          <a:xfrm>
            <a:off x="10359099" y="3521637"/>
            <a:ext cx="1329948" cy="1593586"/>
          </a:xfrm>
          <a:prstGeom prst="rect">
            <a:avLst/>
          </a:prstGeom>
        </p:spPr>
      </p:pic>
    </p:spTree>
    <p:extLst>
      <p:ext uri="{BB962C8B-B14F-4D97-AF65-F5344CB8AC3E}">
        <p14:creationId xmlns:p14="http://schemas.microsoft.com/office/powerpoint/2010/main" val="341283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7856" y="362783"/>
            <a:ext cx="8596668" cy="790832"/>
          </a:xfrm>
        </p:spPr>
        <p:txBody>
          <a:bodyPr>
            <a:normAutofit/>
          </a:bodyPr>
          <a:lstStyle/>
          <a:p>
            <a:r>
              <a:rPr lang="de-DE" sz="2600" b="1" dirty="0">
                <a:solidFill>
                  <a:srgbClr val="92D050"/>
                </a:solidFill>
                <a:latin typeface="Calibri" panose="020F0502020204030204" pitchFamily="34" charset="0"/>
                <a:cs typeface="Calibri" panose="020F0502020204030204" pitchFamily="34" charset="0"/>
              </a:rPr>
              <a:t>So können Sie uns unterstützen und Schule mitgestalten!</a:t>
            </a:r>
          </a:p>
        </p:txBody>
      </p:sp>
      <p:sp>
        <p:nvSpPr>
          <p:cNvPr id="3" name="Inhaltsplatzhalter 2"/>
          <p:cNvSpPr>
            <a:spLocks noGrp="1"/>
          </p:cNvSpPr>
          <p:nvPr>
            <p:ph idx="1"/>
          </p:nvPr>
        </p:nvSpPr>
        <p:spPr>
          <a:xfrm>
            <a:off x="337856" y="898970"/>
            <a:ext cx="10855662" cy="4919166"/>
          </a:xfrm>
        </p:spPr>
        <p:txBody>
          <a:bodyPr>
            <a:noAutofit/>
          </a:bodyPr>
          <a:lstStyle/>
          <a:p>
            <a:endParaRPr lang="de-DE" sz="2000" b="1" dirty="0">
              <a:solidFill>
                <a:srgbClr val="002060"/>
              </a:solidFill>
              <a:latin typeface="Calibri" panose="020F0502020204030204" pitchFamily="34" charset="0"/>
              <a:cs typeface="Calibri" panose="020F0502020204030204" pitchFamily="34" charset="0"/>
            </a:endParaRPr>
          </a:p>
          <a:p>
            <a:r>
              <a:rPr lang="de-DE" sz="2000" b="1" dirty="0">
                <a:solidFill>
                  <a:srgbClr val="00B0F0"/>
                </a:solidFill>
                <a:latin typeface="Calibri" panose="020F0502020204030204" pitchFamily="34" charset="0"/>
                <a:cs typeface="Calibri" panose="020F0502020204030204" pitchFamily="34" charset="0"/>
              </a:rPr>
              <a:t>Helfen Sie im Schulalltag mit! </a:t>
            </a:r>
          </a:p>
          <a:p>
            <a:r>
              <a:rPr lang="de-DE" sz="2000" b="1" dirty="0">
                <a:solidFill>
                  <a:srgbClr val="002060"/>
                </a:solidFill>
                <a:latin typeface="Calibri" panose="020F0502020204030204" pitchFamily="34" charset="0"/>
                <a:cs typeface="Calibri" panose="020F0502020204030204" pitchFamily="34" charset="0"/>
              </a:rPr>
              <a:t>Wir suchen fortlaufend verantwortungsvolle Menschen…</a:t>
            </a:r>
          </a:p>
          <a:p>
            <a:pPr lvl="1"/>
            <a:r>
              <a:rPr lang="de-DE" sz="2000" dirty="0">
                <a:solidFill>
                  <a:srgbClr val="002060"/>
                </a:solidFill>
                <a:latin typeface="Calibri" panose="020F0502020204030204" pitchFamily="34" charset="0"/>
                <a:cs typeface="Calibri" panose="020F0502020204030204" pitchFamily="34" charset="0"/>
              </a:rPr>
              <a:t>für die </a:t>
            </a:r>
            <a:r>
              <a:rPr lang="de-DE" sz="2000" b="1" dirty="0">
                <a:solidFill>
                  <a:srgbClr val="002060"/>
                </a:solidFill>
                <a:latin typeface="Calibri" panose="020F0502020204030204" pitchFamily="34" charset="0"/>
                <a:cs typeface="Calibri" panose="020F0502020204030204" pitchFamily="34" charset="0"/>
              </a:rPr>
              <a:t>Arbeitsgemeinschaften </a:t>
            </a:r>
            <a:r>
              <a:rPr lang="de-DE" sz="2000" dirty="0">
                <a:solidFill>
                  <a:srgbClr val="002060"/>
                </a:solidFill>
                <a:latin typeface="Calibri" panose="020F0502020204030204" pitchFamily="34" charset="0"/>
                <a:cs typeface="Calibri" panose="020F0502020204030204" pitchFamily="34" charset="0"/>
              </a:rPr>
              <a:t>am Montagnachmittag.</a:t>
            </a:r>
          </a:p>
          <a:p>
            <a:pPr lvl="1"/>
            <a:r>
              <a:rPr lang="de-DE" sz="2000" dirty="0">
                <a:solidFill>
                  <a:srgbClr val="002060"/>
                </a:solidFill>
                <a:latin typeface="Calibri" panose="020F0502020204030204" pitchFamily="34" charset="0"/>
                <a:cs typeface="Calibri" panose="020F0502020204030204" pitchFamily="34" charset="0"/>
              </a:rPr>
              <a:t>zur</a:t>
            </a:r>
            <a:r>
              <a:rPr lang="de-DE" sz="2000" b="1" dirty="0">
                <a:solidFill>
                  <a:srgbClr val="002060"/>
                </a:solidFill>
                <a:latin typeface="Calibri" panose="020F0502020204030204" pitchFamily="34" charset="0"/>
                <a:cs typeface="Calibri" panose="020F0502020204030204" pitchFamily="34" charset="0"/>
              </a:rPr>
              <a:t> Begleitung</a:t>
            </a:r>
            <a:r>
              <a:rPr lang="de-DE" sz="2000" dirty="0">
                <a:solidFill>
                  <a:srgbClr val="002060"/>
                </a:solidFill>
                <a:latin typeface="Calibri" panose="020F0502020204030204" pitchFamily="34" charset="0"/>
                <a:cs typeface="Calibri" panose="020F0502020204030204" pitchFamily="34" charset="0"/>
              </a:rPr>
              <a:t> zu Ausflügen.</a:t>
            </a:r>
          </a:p>
          <a:p>
            <a:pPr lvl="1"/>
            <a:r>
              <a:rPr lang="de-DE" sz="2000" dirty="0">
                <a:solidFill>
                  <a:srgbClr val="002060"/>
                </a:solidFill>
                <a:latin typeface="Calibri" panose="020F0502020204030204" pitchFamily="34" charset="0"/>
                <a:cs typeface="Calibri" panose="020F0502020204030204" pitchFamily="34" charset="0"/>
              </a:rPr>
              <a:t>als </a:t>
            </a:r>
            <a:r>
              <a:rPr lang="de-DE" sz="2000" b="1" dirty="0">
                <a:solidFill>
                  <a:srgbClr val="002060"/>
                </a:solidFill>
                <a:latin typeface="Calibri" panose="020F0502020204030204" pitchFamily="34" charset="0"/>
                <a:cs typeface="Calibri" panose="020F0502020204030204" pitchFamily="34" charset="0"/>
              </a:rPr>
              <a:t>ehrenamtliche Mitarbeiter*innen </a:t>
            </a:r>
            <a:r>
              <a:rPr lang="de-DE" sz="2000" dirty="0">
                <a:solidFill>
                  <a:srgbClr val="002060"/>
                </a:solidFill>
                <a:latin typeface="Calibri" panose="020F0502020204030204" pitchFamily="34" charset="0"/>
                <a:cs typeface="Calibri" panose="020F0502020204030204" pitchFamily="34" charset="0"/>
              </a:rPr>
              <a:t>im Ganztag</a:t>
            </a:r>
          </a:p>
          <a:p>
            <a:pPr lvl="1"/>
            <a:r>
              <a:rPr lang="de-DE" sz="2000" dirty="0">
                <a:solidFill>
                  <a:srgbClr val="002060"/>
                </a:solidFill>
                <a:latin typeface="Calibri" panose="020F0502020204030204" pitchFamily="34" charset="0"/>
                <a:cs typeface="Calibri" panose="020F0502020204030204" pitchFamily="34" charset="0"/>
              </a:rPr>
              <a:t>Als </a:t>
            </a:r>
            <a:r>
              <a:rPr lang="de-DE" sz="2000" dirty="0" err="1">
                <a:solidFill>
                  <a:srgbClr val="002060"/>
                </a:solidFill>
                <a:latin typeface="Calibri" panose="020F0502020204030204" pitchFamily="34" charset="0"/>
                <a:cs typeface="Calibri" panose="020F0502020204030204" pitchFamily="34" charset="0"/>
              </a:rPr>
              <a:t>Lesepat</a:t>
            </a:r>
            <a:r>
              <a:rPr lang="de-DE" sz="2000" dirty="0">
                <a:solidFill>
                  <a:srgbClr val="002060"/>
                </a:solidFill>
                <a:latin typeface="Calibri" panose="020F0502020204030204" pitchFamily="34" charset="0"/>
                <a:cs typeface="Calibri" panose="020F0502020204030204" pitchFamily="34" charset="0"/>
              </a:rPr>
              <a:t>*innen, Unterstützer im Alltag, …</a:t>
            </a:r>
            <a:endParaRPr lang="de-DE" sz="2000" b="1" dirty="0">
              <a:solidFill>
                <a:srgbClr val="002060"/>
              </a:solidFill>
              <a:latin typeface="Calibri" panose="020F0502020204030204" pitchFamily="34" charset="0"/>
              <a:cs typeface="Calibri" panose="020F0502020204030204" pitchFamily="34" charset="0"/>
            </a:endParaRPr>
          </a:p>
          <a:p>
            <a:pPr lvl="1"/>
            <a:r>
              <a:rPr lang="de-DE" sz="2000" b="1" dirty="0">
                <a:solidFill>
                  <a:srgbClr val="002060"/>
                </a:solidFill>
                <a:latin typeface="Calibri" panose="020F0502020204030204" pitchFamily="34" charset="0"/>
                <a:cs typeface="Calibri" panose="020F0502020204030204" pitchFamily="34" charset="0"/>
              </a:rPr>
              <a:t>Sprechen Sie uns bei Interesse gerne an: 0621-293-7701</a:t>
            </a:r>
          </a:p>
          <a:p>
            <a:endParaRPr lang="de-DE" sz="2000" b="1" dirty="0">
              <a:solidFill>
                <a:srgbClr val="002060"/>
              </a:solidFill>
              <a:latin typeface="Calibri" panose="020F0502020204030204" pitchFamily="34" charset="0"/>
              <a:cs typeface="Calibri" panose="020F0502020204030204" pitchFamily="34" charset="0"/>
            </a:endParaRPr>
          </a:p>
          <a:p>
            <a:r>
              <a:rPr lang="de-DE" sz="2000" b="1" dirty="0">
                <a:solidFill>
                  <a:srgbClr val="002060"/>
                </a:solidFill>
                <a:latin typeface="Calibri" panose="020F0502020204030204" pitchFamily="34" charset="0"/>
                <a:cs typeface="Calibri" panose="020F0502020204030204" pitchFamily="34" charset="0"/>
              </a:rPr>
              <a:t>Haben Sie Kontakte zu möglichen Sponsoren?</a:t>
            </a:r>
          </a:p>
          <a:p>
            <a:r>
              <a:rPr lang="de-DE" sz="2000" b="1" dirty="0">
                <a:solidFill>
                  <a:srgbClr val="002060"/>
                </a:solidFill>
                <a:latin typeface="Calibri" panose="020F0502020204030204" pitchFamily="34" charset="0"/>
                <a:cs typeface="Calibri" panose="020F0502020204030204" pitchFamily="34" charset="0"/>
              </a:rPr>
              <a:t>Werden Sie Mitglied in unserem Förderverein und gestalten Sie unsere Schule mit!</a:t>
            </a:r>
          </a:p>
        </p:txBody>
      </p:sp>
      <p:sp>
        <p:nvSpPr>
          <p:cNvPr id="5" name="Rechteck 4"/>
          <p:cNvSpPr/>
          <p:nvPr/>
        </p:nvSpPr>
        <p:spPr>
          <a:xfrm>
            <a:off x="5264160" y="3533620"/>
            <a:ext cx="6096000" cy="707886"/>
          </a:xfrm>
          <a:prstGeom prst="rect">
            <a:avLst/>
          </a:prstGeom>
        </p:spPr>
        <p:txBody>
          <a:bodyPr>
            <a:spAutoFit/>
          </a:bodyPr>
          <a:lstStyle/>
          <a:p>
            <a:endParaRPr lang="de-DE" sz="2000" dirty="0">
              <a:solidFill>
                <a:srgbClr val="002060"/>
              </a:solidFill>
              <a:latin typeface="Calibri" panose="020F0502020204030204" pitchFamily="34" charset="0"/>
              <a:cs typeface="Calibri" panose="020F0502020204030204" pitchFamily="34" charset="0"/>
            </a:endParaRPr>
          </a:p>
          <a:p>
            <a:endParaRPr lang="de-DE" sz="2000" dirty="0">
              <a:solidFill>
                <a:srgbClr val="002060"/>
              </a:solidFill>
              <a:latin typeface="Calibri" panose="020F0502020204030204" pitchFamily="34" charset="0"/>
              <a:cs typeface="Calibri" panose="020F0502020204030204" pitchFamily="34" charset="0"/>
            </a:endParaRPr>
          </a:p>
        </p:txBody>
      </p:sp>
      <p:pic>
        <p:nvPicPr>
          <p:cNvPr id="6" name="Grafik 5" descr="Ein Bild, das Zeichnung, Kinderkunst, Clipart, Darstellung enthält.&#10;&#10;Automatisch generierte Beschreibung">
            <a:extLst>
              <a:ext uri="{FF2B5EF4-FFF2-40B4-BE49-F238E27FC236}">
                <a16:creationId xmlns:a16="http://schemas.microsoft.com/office/drawing/2014/main" id="{FCC7616E-9D4D-A091-EE5B-C75E86E79E81}"/>
              </a:ext>
            </a:extLst>
          </p:cNvPr>
          <p:cNvPicPr>
            <a:picLocks noChangeAspect="1"/>
          </p:cNvPicPr>
          <p:nvPr/>
        </p:nvPicPr>
        <p:blipFill rotWithShape="1">
          <a:blip r:embed="rId2"/>
          <a:srcRect l="32627" r="26091"/>
          <a:stretch/>
        </p:blipFill>
        <p:spPr>
          <a:xfrm>
            <a:off x="6679582" y="1919709"/>
            <a:ext cx="1159726" cy="2809341"/>
          </a:xfrm>
          <a:prstGeom prst="rect">
            <a:avLst/>
          </a:prstGeom>
        </p:spPr>
      </p:pic>
    </p:spTree>
    <p:extLst>
      <p:ext uri="{BB962C8B-B14F-4D97-AF65-F5344CB8AC3E}">
        <p14:creationId xmlns:p14="http://schemas.microsoft.com/office/powerpoint/2010/main" val="258752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016" y="589465"/>
            <a:ext cx="8614974" cy="700687"/>
          </a:xfrm>
        </p:spPr>
        <p:txBody>
          <a:bodyPr>
            <a:noAutofit/>
          </a:bodyPr>
          <a:lstStyle/>
          <a:p>
            <a:br>
              <a:rPr lang="de-DE" sz="2600" b="1" dirty="0">
                <a:latin typeface="Calibri" panose="020F0502020204030204" pitchFamily="34" charset="0"/>
                <a:cs typeface="Calibri" panose="020F0502020204030204" pitchFamily="34" charset="0"/>
              </a:rPr>
            </a:br>
            <a:br>
              <a:rPr lang="de-DE" sz="2600" b="1" dirty="0">
                <a:latin typeface="Calibri" panose="020F0502020204030204" pitchFamily="34" charset="0"/>
                <a:cs typeface="Calibri" panose="020F0502020204030204" pitchFamily="34" charset="0"/>
              </a:rPr>
            </a:br>
            <a:r>
              <a:rPr lang="de-DE" sz="2600" b="1" dirty="0">
                <a:solidFill>
                  <a:srgbClr val="92D050"/>
                </a:solidFill>
                <a:latin typeface="Calibri" panose="020F0502020204030204" pitchFamily="34" charset="0"/>
                <a:cs typeface="Calibri" panose="020F0502020204030204" pitchFamily="34" charset="0"/>
              </a:rPr>
              <a:t>Entwicklung einer neuen Schule</a:t>
            </a:r>
            <a:br>
              <a:rPr lang="de-DE" sz="2600" b="1" dirty="0">
                <a:solidFill>
                  <a:srgbClr val="002060"/>
                </a:solidFill>
                <a:latin typeface="Calibri" panose="020F0502020204030204" pitchFamily="34" charset="0"/>
                <a:cs typeface="Calibri" panose="020F0502020204030204" pitchFamily="34" charset="0"/>
              </a:rPr>
            </a:br>
            <a:endParaRPr lang="de-DE" sz="2600" b="1"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432794" y="1966149"/>
            <a:ext cx="6413506" cy="3880773"/>
          </a:xfrm>
        </p:spPr>
        <p:txBody>
          <a:bodyPr/>
          <a:lstStyle/>
          <a:p>
            <a:r>
              <a:rPr lang="de-DE" dirty="0">
                <a:solidFill>
                  <a:srgbClr val="002060"/>
                </a:solidFill>
                <a:latin typeface="Calibri" panose="020F0502020204030204" pitchFamily="34" charset="0"/>
                <a:cs typeface="Calibri" panose="020F0502020204030204" pitchFamily="34" charset="0"/>
              </a:rPr>
              <a:t>Im September 2023 nahm die Spinelli Grundschule ihren Betrieb auf. Zunächst sind wir im</a:t>
            </a:r>
            <a:r>
              <a:rPr lang="de-DE" sz="2000" dirty="0">
                <a:solidFill>
                  <a:srgbClr val="002060"/>
                </a:solidFill>
                <a:latin typeface="Calibri" panose="020F0502020204030204" pitchFamily="34" charset="0"/>
                <a:cs typeface="Calibri" panose="020F0502020204030204" pitchFamily="34" charset="0"/>
              </a:rPr>
              <a:t> </a:t>
            </a:r>
            <a:r>
              <a:rPr lang="de-DE" sz="2000" b="1" dirty="0">
                <a:solidFill>
                  <a:srgbClr val="002060"/>
                </a:solidFill>
                <a:latin typeface="Calibri" panose="020F0502020204030204" pitchFamily="34" charset="0"/>
                <a:cs typeface="Calibri" panose="020F0502020204030204" pitchFamily="34" charset="0"/>
              </a:rPr>
              <a:t>Interimsgebäude </a:t>
            </a:r>
            <a:r>
              <a:rPr lang="de-DE" sz="2000" dirty="0">
                <a:solidFill>
                  <a:srgbClr val="002060"/>
                </a:solidFill>
                <a:latin typeface="Calibri" panose="020F0502020204030204" pitchFamily="34" charset="0"/>
                <a:cs typeface="Calibri" panose="020F0502020204030204" pitchFamily="34" charset="0"/>
              </a:rPr>
              <a:t> (Elementary-School/Franklin) gut aufgehoben. </a:t>
            </a:r>
          </a:p>
        </p:txBody>
      </p:sp>
      <p:sp>
        <p:nvSpPr>
          <p:cNvPr id="7" name="Inhaltsplatzhalter 2"/>
          <p:cNvSpPr txBox="1">
            <a:spLocks/>
          </p:cNvSpPr>
          <p:nvPr/>
        </p:nvSpPr>
        <p:spPr>
          <a:xfrm>
            <a:off x="6469874" y="3338740"/>
            <a:ext cx="5289332" cy="115562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de-DE" sz="2000" b="1" dirty="0">
                <a:solidFill>
                  <a:srgbClr val="002060"/>
                </a:solidFill>
                <a:latin typeface="Calibri" panose="020F0502020204030204" pitchFamily="34" charset="0"/>
                <a:cs typeface="Calibri" panose="020F0502020204030204" pitchFamily="34" charset="0"/>
              </a:rPr>
              <a:t>Neubauplanung</a:t>
            </a:r>
            <a:r>
              <a:rPr lang="de-DE" sz="2000" dirty="0">
                <a:solidFill>
                  <a:srgbClr val="002060"/>
                </a:solidFill>
                <a:latin typeface="Calibri" panose="020F0502020204030204" pitchFamily="34" charset="0"/>
                <a:cs typeface="Calibri" panose="020F0502020204030204" pitchFamily="34" charset="0"/>
              </a:rPr>
              <a:t> </a:t>
            </a:r>
          </a:p>
          <a:p>
            <a:r>
              <a:rPr lang="de-DE" sz="2000" dirty="0">
                <a:solidFill>
                  <a:srgbClr val="002060"/>
                </a:solidFill>
                <a:latin typeface="Calibri" panose="020F0502020204030204" pitchFamily="34" charset="0"/>
                <a:cs typeface="Calibri" panose="020F0502020204030204" pitchFamily="34" charset="0"/>
              </a:rPr>
              <a:t>Zum Schuljahr 24/25 ist der Umzug in den Neubau im Stadtteil Spinelli geplant. </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1881" y="3429000"/>
            <a:ext cx="2944119" cy="2208090"/>
          </a:xfrm>
          <a:prstGeom prst="rect">
            <a:avLst/>
          </a:prstGeom>
        </p:spPr>
      </p:pic>
      <p:pic>
        <p:nvPicPr>
          <p:cNvPr id="10" name="Grafik 9" descr="Ein Bild, das Clipart, Grafiken, Cartoon, Design enthält.&#10;&#10;Automatisch generierte Beschreibung">
            <a:extLst>
              <a:ext uri="{FF2B5EF4-FFF2-40B4-BE49-F238E27FC236}">
                <a16:creationId xmlns:a16="http://schemas.microsoft.com/office/drawing/2014/main" id="{E402BA1B-6C01-2F94-4B54-F52BF43E7E43}"/>
              </a:ext>
            </a:extLst>
          </p:cNvPr>
          <p:cNvPicPr>
            <a:picLocks noChangeAspect="1"/>
          </p:cNvPicPr>
          <p:nvPr/>
        </p:nvPicPr>
        <p:blipFill rotWithShape="1">
          <a:blip r:embed="rId3"/>
          <a:srcRect t="24683" b="32384"/>
          <a:stretch/>
        </p:blipFill>
        <p:spPr>
          <a:xfrm>
            <a:off x="7530704" y="4610322"/>
            <a:ext cx="2880360" cy="1236600"/>
          </a:xfrm>
          <a:prstGeom prst="rect">
            <a:avLst/>
          </a:prstGeom>
        </p:spPr>
      </p:pic>
      <p:pic>
        <p:nvPicPr>
          <p:cNvPr id="12" name="Grafik 11" descr="Ein Bild, das Zeichnung, Clipart, Entwurf, Kinderkunst enthält.&#10;&#10;Automatisch generierte Beschreibung">
            <a:extLst>
              <a:ext uri="{FF2B5EF4-FFF2-40B4-BE49-F238E27FC236}">
                <a16:creationId xmlns:a16="http://schemas.microsoft.com/office/drawing/2014/main" id="{039FA99A-67E1-7927-CF8F-5E1E8C4242D6}"/>
              </a:ext>
            </a:extLst>
          </p:cNvPr>
          <p:cNvPicPr>
            <a:picLocks noChangeAspect="1"/>
          </p:cNvPicPr>
          <p:nvPr/>
        </p:nvPicPr>
        <p:blipFill rotWithShape="1">
          <a:blip r:embed="rId4"/>
          <a:srcRect l="17329" r="20158"/>
          <a:stretch/>
        </p:blipFill>
        <p:spPr>
          <a:xfrm>
            <a:off x="938554" y="3598817"/>
            <a:ext cx="1350927" cy="2161032"/>
          </a:xfrm>
          <a:prstGeom prst="rect">
            <a:avLst/>
          </a:prstGeom>
        </p:spPr>
      </p:pic>
      <p:pic>
        <p:nvPicPr>
          <p:cNvPr id="5" name="Grafik 4" descr="Ein Bild, das Zeichnung, Kinderkunst, Cartoon, Clipart enthält.&#10;&#10;Automatisch generierte Beschreibung">
            <a:extLst>
              <a:ext uri="{FF2B5EF4-FFF2-40B4-BE49-F238E27FC236}">
                <a16:creationId xmlns:a16="http://schemas.microsoft.com/office/drawing/2014/main" id="{8AC5EBC9-6445-2D61-49E0-6A0A2B07C0EF}"/>
              </a:ext>
            </a:extLst>
          </p:cNvPr>
          <p:cNvPicPr>
            <a:picLocks noChangeAspect="1"/>
          </p:cNvPicPr>
          <p:nvPr/>
        </p:nvPicPr>
        <p:blipFill rotWithShape="1">
          <a:blip r:embed="rId5"/>
          <a:srcRect t="13462" r="3780" b="13801"/>
          <a:stretch/>
        </p:blipFill>
        <p:spPr>
          <a:xfrm>
            <a:off x="6335794" y="146647"/>
            <a:ext cx="2635090" cy="1328469"/>
          </a:xfrm>
          <a:prstGeom prst="rect">
            <a:avLst/>
          </a:prstGeom>
        </p:spPr>
      </p:pic>
      <p:pic>
        <p:nvPicPr>
          <p:cNvPr id="6" name="Grafik 5" descr="Ein Bild, das Zeichnung, Kinderkunst, Cartoon, Clipart enthält.&#10;&#10;Automatisch generierte Beschreibung">
            <a:extLst>
              <a:ext uri="{FF2B5EF4-FFF2-40B4-BE49-F238E27FC236}">
                <a16:creationId xmlns:a16="http://schemas.microsoft.com/office/drawing/2014/main" id="{C50563FA-2255-1800-F4EE-C4E55500E92B}"/>
              </a:ext>
            </a:extLst>
          </p:cNvPr>
          <p:cNvPicPr>
            <a:picLocks noChangeAspect="1"/>
          </p:cNvPicPr>
          <p:nvPr/>
        </p:nvPicPr>
        <p:blipFill rotWithShape="1">
          <a:blip r:embed="rId5"/>
          <a:srcRect l="3780" t="13462" b="13801"/>
          <a:stretch/>
        </p:blipFill>
        <p:spPr>
          <a:xfrm>
            <a:off x="8970884" y="146647"/>
            <a:ext cx="2635090" cy="1328469"/>
          </a:xfrm>
          <a:prstGeom prst="rect">
            <a:avLst/>
          </a:prstGeom>
        </p:spPr>
      </p:pic>
    </p:spTree>
    <p:extLst>
      <p:ext uri="{BB962C8B-B14F-4D97-AF65-F5344CB8AC3E}">
        <p14:creationId xmlns:p14="http://schemas.microsoft.com/office/powerpoint/2010/main" val="1848010477"/>
      </p:ext>
    </p:extLst>
  </p:cSld>
  <p:clrMapOvr>
    <a:masterClrMapping/>
  </p:clrMapOvr>
</p:sld>
</file>

<file path=ppt/theme/theme1.xml><?xml version="1.0" encoding="utf-8"?>
<a:theme xmlns:a="http://schemas.openxmlformats.org/drawingml/2006/main" name="Rückblick">
  <a:themeElements>
    <a:clrScheme name="Rückblick">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0</TotalTime>
  <Words>543</Words>
  <Application>Microsoft Office PowerPoint</Application>
  <PresentationFormat>Breitbild</PresentationFormat>
  <Paragraphs>89</Paragraphs>
  <Slides>12</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12</vt:i4>
      </vt:variant>
    </vt:vector>
  </HeadingPairs>
  <TitlesOfParts>
    <vt:vector size="15" baseType="lpstr">
      <vt:lpstr>Calibri</vt:lpstr>
      <vt:lpstr>Calibri Light</vt:lpstr>
      <vt:lpstr>Rückblick</vt:lpstr>
      <vt:lpstr>PowerPoint-Präsentation</vt:lpstr>
      <vt:lpstr>Das sind wir – die Spinellis</vt:lpstr>
      <vt:lpstr>Agenda zur Kurz-Präsentation</vt:lpstr>
      <vt:lpstr>  </vt:lpstr>
      <vt:lpstr>Informationen – kurz &amp; knapp </vt:lpstr>
      <vt:lpstr>    Tagesstruktur &amp; Wochenübersicht im Schuljahr 2023/24 </vt:lpstr>
      <vt:lpstr>Grundlagen und Ziele der Ganztagsschule</vt:lpstr>
      <vt:lpstr>So können Sie uns unterstützen und Schule mitgestalten!</vt:lpstr>
      <vt:lpstr>  Entwicklung einer neuen Schule </vt:lpstr>
      <vt:lpstr> Anmeldung Ihres Kindes</vt:lpstr>
      <vt:lpstr>Kontakt - So erreichen Sie uns</vt:lpstr>
      <vt:lpstr>Termine</vt:lpstr>
    </vt:vector>
  </TitlesOfParts>
  <Company>Stadt Mannheim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40.1 Franklinschule (Schulleitung)</dc:creator>
  <cp:lastModifiedBy>Manu Ba</cp:lastModifiedBy>
  <cp:revision>101</cp:revision>
  <dcterms:created xsi:type="dcterms:W3CDTF">2019-11-29T07:29:44Z</dcterms:created>
  <dcterms:modified xsi:type="dcterms:W3CDTF">2024-02-21T11:25:10Z</dcterms:modified>
</cp:coreProperties>
</file>